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omments/comment1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8"/>
  </p:notesMasterIdLst>
  <p:sldIdLst>
    <p:sldId id="329" r:id="rId2"/>
    <p:sldId id="332" r:id="rId3"/>
    <p:sldId id="313" r:id="rId4"/>
    <p:sldId id="259" r:id="rId5"/>
    <p:sldId id="392" r:id="rId6"/>
    <p:sldId id="398" r:id="rId7"/>
    <p:sldId id="331" r:id="rId8"/>
    <p:sldId id="264" r:id="rId9"/>
    <p:sldId id="394" r:id="rId10"/>
    <p:sldId id="274" r:id="rId11"/>
    <p:sldId id="393" r:id="rId12"/>
    <p:sldId id="350" r:id="rId13"/>
    <p:sldId id="266" r:id="rId14"/>
    <p:sldId id="293" r:id="rId15"/>
    <p:sldId id="395" r:id="rId16"/>
    <p:sldId id="275" r:id="rId17"/>
    <p:sldId id="390" r:id="rId18"/>
    <p:sldId id="396" r:id="rId19"/>
    <p:sldId id="397" r:id="rId20"/>
    <p:sldId id="267" r:id="rId21"/>
    <p:sldId id="344" r:id="rId22"/>
    <p:sldId id="310" r:id="rId23"/>
    <p:sldId id="295" r:id="rId24"/>
    <p:sldId id="334" r:id="rId25"/>
    <p:sldId id="268" r:id="rId26"/>
    <p:sldId id="389" r:id="rId27"/>
    <p:sldId id="387" r:id="rId28"/>
    <p:sldId id="367" r:id="rId29"/>
    <p:sldId id="391" r:id="rId30"/>
    <p:sldId id="386" r:id="rId31"/>
    <p:sldId id="269" r:id="rId32"/>
    <p:sldId id="336" r:id="rId33"/>
    <p:sldId id="276" r:id="rId34"/>
    <p:sldId id="296" r:id="rId35"/>
    <p:sldId id="271" r:id="rId36"/>
    <p:sldId id="365" r:id="rId37"/>
    <p:sldId id="278" r:id="rId38"/>
    <p:sldId id="352" r:id="rId39"/>
    <p:sldId id="272" r:id="rId40"/>
    <p:sldId id="349" r:id="rId41"/>
    <p:sldId id="289" r:id="rId42"/>
    <p:sldId id="320" r:id="rId43"/>
    <p:sldId id="288" r:id="rId44"/>
    <p:sldId id="319" r:id="rId45"/>
    <p:sldId id="372" r:id="rId46"/>
    <p:sldId id="333" r:id="rId47"/>
    <p:sldId id="312" r:id="rId48"/>
    <p:sldId id="280" r:id="rId49"/>
    <p:sldId id="321" r:id="rId50"/>
    <p:sldId id="330" r:id="rId51"/>
    <p:sldId id="327" r:id="rId52"/>
    <p:sldId id="347" r:id="rId53"/>
    <p:sldId id="378" r:id="rId54"/>
    <p:sldId id="379" r:id="rId55"/>
    <p:sldId id="277" r:id="rId56"/>
    <p:sldId id="341" r:id="rId57"/>
    <p:sldId id="325" r:id="rId58"/>
    <p:sldId id="304" r:id="rId59"/>
    <p:sldId id="369" r:id="rId60"/>
    <p:sldId id="388" r:id="rId61"/>
    <p:sldId id="371" r:id="rId62"/>
    <p:sldId id="353" r:id="rId63"/>
    <p:sldId id="354" r:id="rId64"/>
    <p:sldId id="355" r:id="rId65"/>
    <p:sldId id="356" r:id="rId66"/>
    <p:sldId id="357" r:id="rId67"/>
    <p:sldId id="358" r:id="rId68"/>
    <p:sldId id="359" r:id="rId69"/>
    <p:sldId id="360" r:id="rId70"/>
    <p:sldId id="361" r:id="rId71"/>
    <p:sldId id="362" r:id="rId72"/>
    <p:sldId id="380" r:id="rId73"/>
    <p:sldId id="381" r:id="rId74"/>
    <p:sldId id="382" r:id="rId75"/>
    <p:sldId id="383" r:id="rId76"/>
    <p:sldId id="384" r:id="rId7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n Kim" initials="JK" lastIdx="1" clrIdx="0">
    <p:extLst>
      <p:ext uri="{19B8F6BF-5375-455C-9EA6-DF929625EA0E}">
        <p15:presenceInfo xmlns:p15="http://schemas.microsoft.com/office/powerpoint/2012/main" userId="S-1-5-21-2127521184-1604012920-1887927527-989598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361" autoAdjust="0"/>
  </p:normalViewPr>
  <p:slideViewPr>
    <p:cSldViewPr snapToGrid="0">
      <p:cViewPr varScale="1">
        <p:scale>
          <a:sx n="89" d="100"/>
          <a:sy n="89" d="100"/>
        </p:scale>
        <p:origin x="41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25T11:01:43.367" idx="1">
    <p:pos x="10" y="10"/>
    <p:text>Add ref on behavioral control of judges</p:text>
    <p:extLst>
      <p:ext uri="{C676402C-5697-4E1C-873F-D02D1690AC5C}">
        <p15:threadingInfo xmlns:p15="http://schemas.microsoft.com/office/powerpoint/2012/main" timeZoneBias="48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4C2CF5-E4DC-421C-9140-91A3992CE46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6FEA7B1-EEDC-4A87-99B0-7472983854FA}">
      <dgm:prSet/>
      <dgm:spPr/>
      <dgm:t>
        <a:bodyPr/>
        <a:lstStyle/>
        <a:p>
          <a:pPr rtl="0"/>
          <a:r>
            <a:rPr lang="en-US"/>
            <a:t>Investment decisions</a:t>
          </a:r>
        </a:p>
      </dgm:t>
    </dgm:pt>
    <dgm:pt modelId="{E3B0DA25-65D0-4B61-8BC2-37683601ECBC}" type="parTrans" cxnId="{DE1FD0F7-89AB-4089-B7B3-681AE9365A1F}">
      <dgm:prSet/>
      <dgm:spPr/>
      <dgm:t>
        <a:bodyPr/>
        <a:lstStyle/>
        <a:p>
          <a:endParaRPr lang="en-US"/>
        </a:p>
      </dgm:t>
    </dgm:pt>
    <dgm:pt modelId="{E4C4BC35-50DE-4C2E-A29C-813EF6DB7EE0}" type="sibTrans" cxnId="{DE1FD0F7-89AB-4089-B7B3-681AE9365A1F}">
      <dgm:prSet/>
      <dgm:spPr/>
      <dgm:t>
        <a:bodyPr/>
        <a:lstStyle/>
        <a:p>
          <a:endParaRPr lang="en-US"/>
        </a:p>
      </dgm:t>
    </dgm:pt>
    <dgm:pt modelId="{2E6808D4-C714-4856-B196-ECDF162C56DC}">
      <dgm:prSet/>
      <dgm:spPr/>
      <dgm:t>
        <a:bodyPr/>
        <a:lstStyle/>
        <a:p>
          <a:pPr rtl="0"/>
          <a:r>
            <a:rPr lang="en-US"/>
            <a:t>Which area / feature to invest in?</a:t>
          </a:r>
        </a:p>
      </dgm:t>
    </dgm:pt>
    <dgm:pt modelId="{D6AB10C7-C405-4C13-A671-0ECF606AC114}" type="parTrans" cxnId="{3DA2A4D4-2848-4C1F-BA2A-96686557BF21}">
      <dgm:prSet/>
      <dgm:spPr/>
      <dgm:t>
        <a:bodyPr/>
        <a:lstStyle/>
        <a:p>
          <a:endParaRPr lang="en-US"/>
        </a:p>
      </dgm:t>
    </dgm:pt>
    <dgm:pt modelId="{09A5FFA8-0722-479D-976F-92708A14D1B7}" type="sibTrans" cxnId="{3DA2A4D4-2848-4C1F-BA2A-96686557BF21}">
      <dgm:prSet/>
      <dgm:spPr/>
      <dgm:t>
        <a:bodyPr/>
        <a:lstStyle/>
        <a:p>
          <a:endParaRPr lang="en-US"/>
        </a:p>
      </dgm:t>
    </dgm:pt>
    <dgm:pt modelId="{E04D36B2-AF5F-4764-9609-B3949DE1B43F}">
      <dgm:prSet/>
      <dgm:spPr/>
      <dgm:t>
        <a:bodyPr/>
        <a:lstStyle/>
        <a:p>
          <a:pPr rtl="0"/>
          <a:r>
            <a:rPr lang="en-US" dirty="0"/>
            <a:t>Shipping decisions</a:t>
          </a:r>
        </a:p>
      </dgm:t>
    </dgm:pt>
    <dgm:pt modelId="{793B7208-FB8F-4E4C-A1CB-476F21AD7DB7}" type="parTrans" cxnId="{FB070594-D545-41F4-9129-9E0F1BD2EB1A}">
      <dgm:prSet/>
      <dgm:spPr/>
      <dgm:t>
        <a:bodyPr/>
        <a:lstStyle/>
        <a:p>
          <a:endParaRPr lang="en-US"/>
        </a:p>
      </dgm:t>
    </dgm:pt>
    <dgm:pt modelId="{5724B5DD-5B41-4661-A814-6EF5247E053F}" type="sibTrans" cxnId="{FB070594-D545-41F4-9129-9E0F1BD2EB1A}">
      <dgm:prSet/>
      <dgm:spPr/>
      <dgm:t>
        <a:bodyPr/>
        <a:lstStyle/>
        <a:p>
          <a:endParaRPr lang="en-US"/>
        </a:p>
      </dgm:t>
    </dgm:pt>
    <dgm:pt modelId="{67737E34-34A5-47A7-856F-6870DE81107E}">
      <dgm:prSet/>
      <dgm:spPr/>
      <dgm:t>
        <a:bodyPr/>
        <a:lstStyle/>
        <a:p>
          <a:pPr rtl="0"/>
          <a:r>
            <a:rPr lang="en-US" dirty="0"/>
            <a:t>Track goal / progress</a:t>
          </a:r>
        </a:p>
      </dgm:t>
    </dgm:pt>
    <dgm:pt modelId="{31148E82-13CC-4F71-A3AB-272B1BE77904}" type="parTrans" cxnId="{83181C99-AC25-4877-9E1A-A76B1CAFD373}">
      <dgm:prSet/>
      <dgm:spPr/>
      <dgm:t>
        <a:bodyPr/>
        <a:lstStyle/>
        <a:p>
          <a:endParaRPr lang="en-US"/>
        </a:p>
      </dgm:t>
    </dgm:pt>
    <dgm:pt modelId="{14CFF3F0-13D5-479C-9A00-DC8EADB3D1A0}" type="sibTrans" cxnId="{83181C99-AC25-4877-9E1A-A76B1CAFD373}">
      <dgm:prSet/>
      <dgm:spPr/>
      <dgm:t>
        <a:bodyPr/>
        <a:lstStyle/>
        <a:p>
          <a:endParaRPr lang="en-US"/>
        </a:p>
      </dgm:t>
    </dgm:pt>
    <dgm:pt modelId="{F766837A-FA8D-4061-96AA-6C52810103E9}">
      <dgm:prSet/>
      <dgm:spPr/>
      <dgm:t>
        <a:bodyPr/>
        <a:lstStyle/>
        <a:p>
          <a:pPr rtl="0"/>
          <a:r>
            <a:rPr lang="en-US" dirty="0"/>
            <a:t>More effective ML models</a:t>
          </a:r>
        </a:p>
      </dgm:t>
    </dgm:pt>
    <dgm:pt modelId="{FC00F8A7-8A14-4461-9139-AB19774ADCC8}" type="parTrans" cxnId="{D9A58620-D0B8-4100-A0C0-EC38504FFDB8}">
      <dgm:prSet/>
      <dgm:spPr/>
      <dgm:t>
        <a:bodyPr/>
        <a:lstStyle/>
        <a:p>
          <a:endParaRPr lang="en-US"/>
        </a:p>
      </dgm:t>
    </dgm:pt>
    <dgm:pt modelId="{513DE745-E02A-4696-8004-3E209E4AD394}" type="sibTrans" cxnId="{D9A58620-D0B8-4100-A0C0-EC38504FFDB8}">
      <dgm:prSet/>
      <dgm:spPr/>
      <dgm:t>
        <a:bodyPr/>
        <a:lstStyle/>
        <a:p>
          <a:endParaRPr lang="en-US"/>
        </a:p>
      </dgm:t>
    </dgm:pt>
    <dgm:pt modelId="{930D910C-399B-45BA-9987-269C5336B012}">
      <dgm:prSet/>
      <dgm:spPr/>
      <dgm:t>
        <a:bodyPr/>
        <a:lstStyle/>
        <a:p>
          <a:pPr rtl="0"/>
          <a:r>
            <a:rPr lang="en-US" dirty="0"/>
            <a:t>Which version should we ship?</a:t>
          </a:r>
        </a:p>
      </dgm:t>
    </dgm:pt>
    <dgm:pt modelId="{698BD57C-1C72-424E-9C16-EDE7428325B7}" type="parTrans" cxnId="{B92E0F8D-ECAC-4986-A892-FC59F37CBE07}">
      <dgm:prSet/>
      <dgm:spPr/>
      <dgm:t>
        <a:bodyPr/>
        <a:lstStyle/>
        <a:p>
          <a:endParaRPr lang="en-US"/>
        </a:p>
      </dgm:t>
    </dgm:pt>
    <dgm:pt modelId="{388295FE-679A-4170-A62C-60A7EA44997A}" type="sibTrans" cxnId="{B92E0F8D-ECAC-4986-A892-FC59F37CBE07}">
      <dgm:prSet/>
      <dgm:spPr/>
      <dgm:t>
        <a:bodyPr/>
        <a:lstStyle/>
        <a:p>
          <a:endParaRPr lang="en-US"/>
        </a:p>
      </dgm:t>
    </dgm:pt>
    <dgm:pt modelId="{F8209CB5-8884-4F31-BE0C-B9D9EC7A81B7}">
      <dgm:prSet/>
      <dgm:spPr/>
      <dgm:t>
        <a:bodyPr/>
        <a:lstStyle/>
        <a:p>
          <a:pPr rtl="0"/>
          <a:r>
            <a:rPr lang="en-US" dirty="0"/>
            <a:t>How far are we from FY2015 goal?</a:t>
          </a:r>
        </a:p>
      </dgm:t>
    </dgm:pt>
    <dgm:pt modelId="{54EE900C-7C12-4902-B4E5-11EF52E8E922}" type="parTrans" cxnId="{3561CF96-D1FA-4B09-9C9E-4A5AB2679ABA}">
      <dgm:prSet/>
      <dgm:spPr/>
      <dgm:t>
        <a:bodyPr/>
        <a:lstStyle/>
        <a:p>
          <a:endParaRPr lang="en-US"/>
        </a:p>
      </dgm:t>
    </dgm:pt>
    <dgm:pt modelId="{D0AC49B7-1241-43AB-B512-784967BBD1F0}" type="sibTrans" cxnId="{3561CF96-D1FA-4B09-9C9E-4A5AB2679ABA}">
      <dgm:prSet/>
      <dgm:spPr/>
      <dgm:t>
        <a:bodyPr/>
        <a:lstStyle/>
        <a:p>
          <a:endParaRPr lang="en-US"/>
        </a:p>
      </dgm:t>
    </dgm:pt>
    <dgm:pt modelId="{4904D375-D672-48BB-B2EB-29098BCED567}">
      <dgm:prSet/>
      <dgm:spPr/>
      <dgm:t>
        <a:bodyPr/>
        <a:lstStyle/>
        <a:p>
          <a:pPr rtl="0"/>
          <a:r>
            <a:rPr lang="en-US" dirty="0"/>
            <a:t>How to get training data for ML model?</a:t>
          </a:r>
        </a:p>
      </dgm:t>
    </dgm:pt>
    <dgm:pt modelId="{46DF55B7-90F9-4BB6-A4E5-6FFE47FFE8AD}" type="parTrans" cxnId="{20C905D0-0626-42B4-ACAD-F0E5CF922909}">
      <dgm:prSet/>
      <dgm:spPr/>
      <dgm:t>
        <a:bodyPr/>
        <a:lstStyle/>
        <a:p>
          <a:endParaRPr lang="en-US"/>
        </a:p>
      </dgm:t>
    </dgm:pt>
    <dgm:pt modelId="{8F14B836-4AD1-4501-A12E-4A0F5A2C9E1A}" type="sibTrans" cxnId="{20C905D0-0626-42B4-ACAD-F0E5CF922909}">
      <dgm:prSet/>
      <dgm:spPr/>
      <dgm:t>
        <a:bodyPr/>
        <a:lstStyle/>
        <a:p>
          <a:endParaRPr lang="en-US"/>
        </a:p>
      </dgm:t>
    </dgm:pt>
    <dgm:pt modelId="{B7E19EF5-C34A-461E-AB68-C9286B2A227C}" type="pres">
      <dgm:prSet presAssocID="{B14C2CF5-E4DC-421C-9140-91A3992CE46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6B6220-E678-4D30-9BF4-0DBDA90BCE22}" type="pres">
      <dgm:prSet presAssocID="{46FEA7B1-EEDC-4A87-99B0-7472983854FA}" presName="linNode" presStyleCnt="0"/>
      <dgm:spPr/>
    </dgm:pt>
    <dgm:pt modelId="{84EBC2D5-6420-4FEA-90AF-DF8BD8123E42}" type="pres">
      <dgm:prSet presAssocID="{46FEA7B1-EEDC-4A87-99B0-7472983854FA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FAE894-1422-40B4-94B0-D874255F12F3}" type="pres">
      <dgm:prSet presAssocID="{46FEA7B1-EEDC-4A87-99B0-7472983854FA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8D14DA-EF04-4918-B90F-DE5905C6C1F0}" type="pres">
      <dgm:prSet presAssocID="{E4C4BC35-50DE-4C2E-A29C-813EF6DB7EE0}" presName="sp" presStyleCnt="0"/>
      <dgm:spPr/>
    </dgm:pt>
    <dgm:pt modelId="{615D1CCC-9E23-4DF4-AC49-DDFB8E5D52C2}" type="pres">
      <dgm:prSet presAssocID="{E04D36B2-AF5F-4764-9609-B3949DE1B43F}" presName="linNode" presStyleCnt="0"/>
      <dgm:spPr/>
    </dgm:pt>
    <dgm:pt modelId="{82517651-34E5-4F4E-9EC3-4F1B9CCD560E}" type="pres">
      <dgm:prSet presAssocID="{E04D36B2-AF5F-4764-9609-B3949DE1B43F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0DE8CB-C5F7-4D28-9F7E-C561DAFA7B95}" type="pres">
      <dgm:prSet presAssocID="{E04D36B2-AF5F-4764-9609-B3949DE1B43F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D8C191-E8B0-4E28-B7C7-5F1A9D4C8E6B}" type="pres">
      <dgm:prSet presAssocID="{5724B5DD-5B41-4661-A814-6EF5247E053F}" presName="sp" presStyleCnt="0"/>
      <dgm:spPr/>
    </dgm:pt>
    <dgm:pt modelId="{F3321896-4D54-4082-8EFE-4E15A8E6BF5E}" type="pres">
      <dgm:prSet presAssocID="{67737E34-34A5-47A7-856F-6870DE81107E}" presName="linNode" presStyleCnt="0"/>
      <dgm:spPr/>
    </dgm:pt>
    <dgm:pt modelId="{9E183504-AC01-4895-AFDC-E527257D7626}" type="pres">
      <dgm:prSet presAssocID="{67737E34-34A5-47A7-856F-6870DE81107E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5DECE6-25A3-4557-A4CF-3838CD590A2A}" type="pres">
      <dgm:prSet presAssocID="{67737E34-34A5-47A7-856F-6870DE81107E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452E5B-B3C7-45FC-B6C6-14118E823005}" type="pres">
      <dgm:prSet presAssocID="{14CFF3F0-13D5-479C-9A00-DC8EADB3D1A0}" presName="sp" presStyleCnt="0"/>
      <dgm:spPr/>
    </dgm:pt>
    <dgm:pt modelId="{58AECE5C-E909-407E-8B2E-99BA77C4AF1D}" type="pres">
      <dgm:prSet presAssocID="{F766837A-FA8D-4061-96AA-6C52810103E9}" presName="linNode" presStyleCnt="0"/>
      <dgm:spPr/>
    </dgm:pt>
    <dgm:pt modelId="{8FFEDC49-E3D8-4B20-A659-02532F4563A3}" type="pres">
      <dgm:prSet presAssocID="{F766837A-FA8D-4061-96AA-6C52810103E9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708D4B-A032-4F2E-A51C-5830810902BE}" type="pres">
      <dgm:prSet presAssocID="{F766837A-FA8D-4061-96AA-6C52810103E9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561CF96-D1FA-4B09-9C9E-4A5AB2679ABA}" srcId="{67737E34-34A5-47A7-856F-6870DE81107E}" destId="{F8209CB5-8884-4F31-BE0C-B9D9EC7A81B7}" srcOrd="0" destOrd="0" parTransId="{54EE900C-7C12-4902-B4E5-11EF52E8E922}" sibTransId="{D0AC49B7-1241-43AB-B512-784967BBD1F0}"/>
    <dgm:cxn modelId="{3DA2A4D4-2848-4C1F-BA2A-96686557BF21}" srcId="{46FEA7B1-EEDC-4A87-99B0-7472983854FA}" destId="{2E6808D4-C714-4856-B196-ECDF162C56DC}" srcOrd="0" destOrd="0" parTransId="{D6AB10C7-C405-4C13-A671-0ECF606AC114}" sibTransId="{09A5FFA8-0722-479D-976F-92708A14D1B7}"/>
    <dgm:cxn modelId="{DFD38632-3DFF-468D-B5E9-588887B8DD5F}" type="presOf" srcId="{4904D375-D672-48BB-B2EB-29098BCED567}" destId="{58708D4B-A032-4F2E-A51C-5830810902BE}" srcOrd="0" destOrd="0" presId="urn:microsoft.com/office/officeart/2005/8/layout/vList5"/>
    <dgm:cxn modelId="{6F6074B4-E6B0-4A94-B7BD-8A9C566F0D18}" type="presOf" srcId="{930D910C-399B-45BA-9987-269C5336B012}" destId="{E60DE8CB-C5F7-4D28-9F7E-C561DAFA7B95}" srcOrd="0" destOrd="0" presId="urn:microsoft.com/office/officeart/2005/8/layout/vList5"/>
    <dgm:cxn modelId="{83181C99-AC25-4877-9E1A-A76B1CAFD373}" srcId="{B14C2CF5-E4DC-421C-9140-91A3992CE462}" destId="{67737E34-34A5-47A7-856F-6870DE81107E}" srcOrd="2" destOrd="0" parTransId="{31148E82-13CC-4F71-A3AB-272B1BE77904}" sibTransId="{14CFF3F0-13D5-479C-9A00-DC8EADB3D1A0}"/>
    <dgm:cxn modelId="{FB070594-D545-41F4-9129-9E0F1BD2EB1A}" srcId="{B14C2CF5-E4DC-421C-9140-91A3992CE462}" destId="{E04D36B2-AF5F-4764-9609-B3949DE1B43F}" srcOrd="1" destOrd="0" parTransId="{793B7208-FB8F-4E4C-A1CB-476F21AD7DB7}" sibTransId="{5724B5DD-5B41-4661-A814-6EF5247E053F}"/>
    <dgm:cxn modelId="{20C905D0-0626-42B4-ACAD-F0E5CF922909}" srcId="{F766837A-FA8D-4061-96AA-6C52810103E9}" destId="{4904D375-D672-48BB-B2EB-29098BCED567}" srcOrd="0" destOrd="0" parTransId="{46DF55B7-90F9-4BB6-A4E5-6FFE47FFE8AD}" sibTransId="{8F14B836-4AD1-4501-A12E-4A0F5A2C9E1A}"/>
    <dgm:cxn modelId="{608B4D26-372C-48F4-A73D-18059A8D1D86}" type="presOf" srcId="{67737E34-34A5-47A7-856F-6870DE81107E}" destId="{9E183504-AC01-4895-AFDC-E527257D7626}" srcOrd="0" destOrd="0" presId="urn:microsoft.com/office/officeart/2005/8/layout/vList5"/>
    <dgm:cxn modelId="{8011E793-D3BE-4D00-B14D-8F7DBE9594F0}" type="presOf" srcId="{F766837A-FA8D-4061-96AA-6C52810103E9}" destId="{8FFEDC49-E3D8-4B20-A659-02532F4563A3}" srcOrd="0" destOrd="0" presId="urn:microsoft.com/office/officeart/2005/8/layout/vList5"/>
    <dgm:cxn modelId="{B92E0F8D-ECAC-4986-A892-FC59F37CBE07}" srcId="{E04D36B2-AF5F-4764-9609-B3949DE1B43F}" destId="{930D910C-399B-45BA-9987-269C5336B012}" srcOrd="0" destOrd="0" parTransId="{698BD57C-1C72-424E-9C16-EDE7428325B7}" sibTransId="{388295FE-679A-4170-A62C-60A7EA44997A}"/>
    <dgm:cxn modelId="{1837462D-CD93-4837-8968-648471460F05}" type="presOf" srcId="{46FEA7B1-EEDC-4A87-99B0-7472983854FA}" destId="{84EBC2D5-6420-4FEA-90AF-DF8BD8123E42}" srcOrd="0" destOrd="0" presId="urn:microsoft.com/office/officeart/2005/8/layout/vList5"/>
    <dgm:cxn modelId="{D9A58620-D0B8-4100-A0C0-EC38504FFDB8}" srcId="{B14C2CF5-E4DC-421C-9140-91A3992CE462}" destId="{F766837A-FA8D-4061-96AA-6C52810103E9}" srcOrd="3" destOrd="0" parTransId="{FC00F8A7-8A14-4461-9139-AB19774ADCC8}" sibTransId="{513DE745-E02A-4696-8004-3E209E4AD394}"/>
    <dgm:cxn modelId="{FE1E4D43-1D68-46A7-BF1A-C9844018EA43}" type="presOf" srcId="{F8209CB5-8884-4F31-BE0C-B9D9EC7A81B7}" destId="{F75DECE6-25A3-4557-A4CF-3838CD590A2A}" srcOrd="0" destOrd="0" presId="urn:microsoft.com/office/officeart/2005/8/layout/vList5"/>
    <dgm:cxn modelId="{0CCEA45F-CC6C-45AF-A6EB-2377AFDD65CB}" type="presOf" srcId="{2E6808D4-C714-4856-B196-ECDF162C56DC}" destId="{1BFAE894-1422-40B4-94B0-D874255F12F3}" srcOrd="0" destOrd="0" presId="urn:microsoft.com/office/officeart/2005/8/layout/vList5"/>
    <dgm:cxn modelId="{78DF7C26-AD85-422F-AC0A-A9F8DBFEF256}" type="presOf" srcId="{B14C2CF5-E4DC-421C-9140-91A3992CE462}" destId="{B7E19EF5-C34A-461E-AB68-C9286B2A227C}" srcOrd="0" destOrd="0" presId="urn:microsoft.com/office/officeart/2005/8/layout/vList5"/>
    <dgm:cxn modelId="{DE1FD0F7-89AB-4089-B7B3-681AE9365A1F}" srcId="{B14C2CF5-E4DC-421C-9140-91A3992CE462}" destId="{46FEA7B1-EEDC-4A87-99B0-7472983854FA}" srcOrd="0" destOrd="0" parTransId="{E3B0DA25-65D0-4B61-8BC2-37683601ECBC}" sibTransId="{E4C4BC35-50DE-4C2E-A29C-813EF6DB7EE0}"/>
    <dgm:cxn modelId="{696AB374-EDAA-4BE0-A617-0C3B954D8A8D}" type="presOf" srcId="{E04D36B2-AF5F-4764-9609-B3949DE1B43F}" destId="{82517651-34E5-4F4E-9EC3-4F1B9CCD560E}" srcOrd="0" destOrd="0" presId="urn:microsoft.com/office/officeart/2005/8/layout/vList5"/>
    <dgm:cxn modelId="{F4D17614-389F-4161-96E4-E578398FCB23}" type="presParOf" srcId="{B7E19EF5-C34A-461E-AB68-C9286B2A227C}" destId="{286B6220-E678-4D30-9BF4-0DBDA90BCE22}" srcOrd="0" destOrd="0" presId="urn:microsoft.com/office/officeart/2005/8/layout/vList5"/>
    <dgm:cxn modelId="{E242DB7A-E5C4-49B5-8974-1FD64D13ED35}" type="presParOf" srcId="{286B6220-E678-4D30-9BF4-0DBDA90BCE22}" destId="{84EBC2D5-6420-4FEA-90AF-DF8BD8123E42}" srcOrd="0" destOrd="0" presId="urn:microsoft.com/office/officeart/2005/8/layout/vList5"/>
    <dgm:cxn modelId="{FDACFC34-73B2-47DD-B234-EAE47FFD1330}" type="presParOf" srcId="{286B6220-E678-4D30-9BF4-0DBDA90BCE22}" destId="{1BFAE894-1422-40B4-94B0-D874255F12F3}" srcOrd="1" destOrd="0" presId="urn:microsoft.com/office/officeart/2005/8/layout/vList5"/>
    <dgm:cxn modelId="{C311B3A4-D674-4AAD-8C9D-E015120EA1CF}" type="presParOf" srcId="{B7E19EF5-C34A-461E-AB68-C9286B2A227C}" destId="{378D14DA-EF04-4918-B90F-DE5905C6C1F0}" srcOrd="1" destOrd="0" presId="urn:microsoft.com/office/officeart/2005/8/layout/vList5"/>
    <dgm:cxn modelId="{ACFC4F79-543E-4380-8E13-C5DA27D96A0E}" type="presParOf" srcId="{B7E19EF5-C34A-461E-AB68-C9286B2A227C}" destId="{615D1CCC-9E23-4DF4-AC49-DDFB8E5D52C2}" srcOrd="2" destOrd="0" presId="urn:microsoft.com/office/officeart/2005/8/layout/vList5"/>
    <dgm:cxn modelId="{3A71C205-2E63-49F2-8260-4FE4E42C5F77}" type="presParOf" srcId="{615D1CCC-9E23-4DF4-AC49-DDFB8E5D52C2}" destId="{82517651-34E5-4F4E-9EC3-4F1B9CCD560E}" srcOrd="0" destOrd="0" presId="urn:microsoft.com/office/officeart/2005/8/layout/vList5"/>
    <dgm:cxn modelId="{9ACC111E-BABB-421F-BD64-7755D7670FED}" type="presParOf" srcId="{615D1CCC-9E23-4DF4-AC49-DDFB8E5D52C2}" destId="{E60DE8CB-C5F7-4D28-9F7E-C561DAFA7B95}" srcOrd="1" destOrd="0" presId="urn:microsoft.com/office/officeart/2005/8/layout/vList5"/>
    <dgm:cxn modelId="{935BC728-59E7-42D5-B985-1E703077CC30}" type="presParOf" srcId="{B7E19EF5-C34A-461E-AB68-C9286B2A227C}" destId="{08D8C191-E8B0-4E28-B7C7-5F1A9D4C8E6B}" srcOrd="3" destOrd="0" presId="urn:microsoft.com/office/officeart/2005/8/layout/vList5"/>
    <dgm:cxn modelId="{82552665-4ADF-4D53-AE8F-20670A408D43}" type="presParOf" srcId="{B7E19EF5-C34A-461E-AB68-C9286B2A227C}" destId="{F3321896-4D54-4082-8EFE-4E15A8E6BF5E}" srcOrd="4" destOrd="0" presId="urn:microsoft.com/office/officeart/2005/8/layout/vList5"/>
    <dgm:cxn modelId="{16910CFA-F8D6-4BE4-85F9-E7DF2F0A1A8B}" type="presParOf" srcId="{F3321896-4D54-4082-8EFE-4E15A8E6BF5E}" destId="{9E183504-AC01-4895-AFDC-E527257D7626}" srcOrd="0" destOrd="0" presId="urn:microsoft.com/office/officeart/2005/8/layout/vList5"/>
    <dgm:cxn modelId="{96B59245-15EC-46E9-96A9-DF91C062B891}" type="presParOf" srcId="{F3321896-4D54-4082-8EFE-4E15A8E6BF5E}" destId="{F75DECE6-25A3-4557-A4CF-3838CD590A2A}" srcOrd="1" destOrd="0" presId="urn:microsoft.com/office/officeart/2005/8/layout/vList5"/>
    <dgm:cxn modelId="{6ACF6698-8EC3-4401-A6D3-F87F74340D4D}" type="presParOf" srcId="{B7E19EF5-C34A-461E-AB68-C9286B2A227C}" destId="{8C452E5B-B3C7-45FC-B6C6-14118E823005}" srcOrd="5" destOrd="0" presId="urn:microsoft.com/office/officeart/2005/8/layout/vList5"/>
    <dgm:cxn modelId="{96D4BC36-2572-414E-868C-37F61140F4F7}" type="presParOf" srcId="{B7E19EF5-C34A-461E-AB68-C9286B2A227C}" destId="{58AECE5C-E909-407E-8B2E-99BA77C4AF1D}" srcOrd="6" destOrd="0" presId="urn:microsoft.com/office/officeart/2005/8/layout/vList5"/>
    <dgm:cxn modelId="{ED694537-B8E6-418E-8E81-F43C5A8EBD11}" type="presParOf" srcId="{58AECE5C-E909-407E-8B2E-99BA77C4AF1D}" destId="{8FFEDC49-E3D8-4B20-A659-02532F4563A3}" srcOrd="0" destOrd="0" presId="urn:microsoft.com/office/officeart/2005/8/layout/vList5"/>
    <dgm:cxn modelId="{94A53120-E37F-45B9-91C6-EAE56423FE36}" type="presParOf" srcId="{58AECE5C-E909-407E-8B2E-99BA77C4AF1D}" destId="{58708D4B-A032-4F2E-A51C-5830810902B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E4164F-551A-4FF3-AAF3-2CA02CE841D9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8B9FA7-F42D-4B2C-956B-C683224D4252}">
      <dgm:prSet/>
      <dgm:spPr/>
      <dgm:t>
        <a:bodyPr/>
        <a:lstStyle/>
        <a:p>
          <a:r>
            <a:rPr lang="en-US" b="1" dirty="0"/>
            <a:t>Judgment</a:t>
          </a:r>
          <a:endParaRPr lang="en-US" dirty="0"/>
        </a:p>
      </dgm:t>
    </dgm:pt>
    <dgm:pt modelId="{944E1829-D5AC-4A9C-B981-AE05EB6DCB9C}" type="parTrans" cxnId="{912AC58F-C984-4673-942C-9C5EFF2DDBD4}">
      <dgm:prSet/>
      <dgm:spPr/>
      <dgm:t>
        <a:bodyPr/>
        <a:lstStyle/>
        <a:p>
          <a:endParaRPr lang="en-US"/>
        </a:p>
      </dgm:t>
    </dgm:pt>
    <dgm:pt modelId="{3885A107-1650-41A6-88AD-40C89508BF6B}" type="sibTrans" cxnId="{912AC58F-C984-4673-942C-9C5EFF2DDBD4}">
      <dgm:prSet/>
      <dgm:spPr/>
      <dgm:t>
        <a:bodyPr/>
        <a:lstStyle/>
        <a:p>
          <a:endParaRPr lang="en-US"/>
        </a:p>
      </dgm:t>
    </dgm:pt>
    <dgm:pt modelId="{8DE6214C-32C5-4CBA-8513-2901021B663D}">
      <dgm:prSet/>
      <dgm:spPr/>
      <dgm:t>
        <a:bodyPr/>
        <a:lstStyle/>
        <a:p>
          <a:r>
            <a:rPr lang="en-US" b="1" dirty="0"/>
            <a:t>Metric</a:t>
          </a:r>
          <a:endParaRPr lang="en-US" dirty="0"/>
        </a:p>
      </dgm:t>
    </dgm:pt>
    <dgm:pt modelId="{5F23CF40-061A-4C0B-BC13-1D2D69D4DE0F}" type="parTrans" cxnId="{6D468F0E-FDB5-42CC-A30F-8C6970DE017C}">
      <dgm:prSet/>
      <dgm:spPr/>
      <dgm:t>
        <a:bodyPr/>
        <a:lstStyle/>
        <a:p>
          <a:endParaRPr lang="en-US"/>
        </a:p>
      </dgm:t>
    </dgm:pt>
    <dgm:pt modelId="{1495F9AB-0B84-4820-9DDC-14376C4A6203}" type="sibTrans" cxnId="{6D468F0E-FDB5-42CC-A30F-8C6970DE017C}">
      <dgm:prSet/>
      <dgm:spPr/>
      <dgm:t>
        <a:bodyPr/>
        <a:lstStyle/>
        <a:p>
          <a:endParaRPr lang="en-US"/>
        </a:p>
      </dgm:t>
    </dgm:pt>
    <dgm:pt modelId="{C6662A6C-D4F2-4A00-922B-7BD935BC2B05}">
      <dgm:prSet/>
      <dgm:spPr/>
      <dgm:t>
        <a:bodyPr/>
        <a:lstStyle/>
        <a:p>
          <a:r>
            <a:rPr lang="en-US" b="1" dirty="0"/>
            <a:t>Test Collection</a:t>
          </a:r>
          <a:endParaRPr lang="en-US" dirty="0"/>
        </a:p>
      </dgm:t>
    </dgm:pt>
    <dgm:pt modelId="{94005952-FD11-4AD7-948F-D036C953117A}" type="parTrans" cxnId="{492FE5B6-05B1-4C4A-9D11-F30F097E859D}">
      <dgm:prSet/>
      <dgm:spPr/>
      <dgm:t>
        <a:bodyPr/>
        <a:lstStyle/>
        <a:p>
          <a:endParaRPr lang="en-US"/>
        </a:p>
      </dgm:t>
    </dgm:pt>
    <dgm:pt modelId="{05FE1F62-8039-4326-AE82-0C838F9674FE}" type="sibTrans" cxnId="{492FE5B6-05B1-4C4A-9D11-F30F097E859D}">
      <dgm:prSet/>
      <dgm:spPr/>
      <dgm:t>
        <a:bodyPr/>
        <a:lstStyle/>
        <a:p>
          <a:endParaRPr lang="en-US"/>
        </a:p>
      </dgm:t>
    </dgm:pt>
    <dgm:pt modelId="{43F24BBC-18B3-482A-9D00-852EDF90B01A}" type="pres">
      <dgm:prSet presAssocID="{39E4164F-551A-4FF3-AAF3-2CA02CE841D9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2BAC924-8DF7-4FA7-9C0E-08AFAF164ED8}" type="pres">
      <dgm:prSet presAssocID="{338B9FA7-F42D-4B2C-956B-C683224D425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32F0D7-E491-44B5-B2FB-272C616D44AD}" type="pres">
      <dgm:prSet presAssocID="{338B9FA7-F42D-4B2C-956B-C683224D4252}" presName="spNode" presStyleCnt="0"/>
      <dgm:spPr/>
    </dgm:pt>
    <dgm:pt modelId="{FD562DF8-F97A-4B93-BFD2-2E3E4F019587}" type="pres">
      <dgm:prSet presAssocID="{3885A107-1650-41A6-88AD-40C89508BF6B}" presName="sibTrans" presStyleLbl="sibTrans1D1" presStyleIdx="0" presStyleCnt="3"/>
      <dgm:spPr/>
      <dgm:t>
        <a:bodyPr/>
        <a:lstStyle/>
        <a:p>
          <a:endParaRPr lang="en-US"/>
        </a:p>
      </dgm:t>
    </dgm:pt>
    <dgm:pt modelId="{EFC7DE9C-7496-4320-AF5F-F6A3A088362E}" type="pres">
      <dgm:prSet presAssocID="{8DE6214C-32C5-4CBA-8513-2901021B663D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E1947F-6E49-4B0E-AD48-BDC3B468BCBF}" type="pres">
      <dgm:prSet presAssocID="{8DE6214C-32C5-4CBA-8513-2901021B663D}" presName="spNode" presStyleCnt="0"/>
      <dgm:spPr/>
    </dgm:pt>
    <dgm:pt modelId="{C7453713-A496-495E-8B18-8955DCA7C7DC}" type="pres">
      <dgm:prSet presAssocID="{1495F9AB-0B84-4820-9DDC-14376C4A6203}" presName="sibTrans" presStyleLbl="sibTrans1D1" presStyleIdx="1" presStyleCnt="3"/>
      <dgm:spPr/>
      <dgm:t>
        <a:bodyPr/>
        <a:lstStyle/>
        <a:p>
          <a:endParaRPr lang="en-US"/>
        </a:p>
      </dgm:t>
    </dgm:pt>
    <dgm:pt modelId="{7C2C5637-CE39-41E0-B734-4090B93BF88F}" type="pres">
      <dgm:prSet presAssocID="{C6662A6C-D4F2-4A00-922B-7BD935BC2B05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5EB72A-7C43-438E-A38A-45A86A073E7A}" type="pres">
      <dgm:prSet presAssocID="{C6662A6C-D4F2-4A00-922B-7BD935BC2B05}" presName="spNode" presStyleCnt="0"/>
      <dgm:spPr/>
    </dgm:pt>
    <dgm:pt modelId="{DE4D28C4-E6B4-45BD-95E2-5003925AB816}" type="pres">
      <dgm:prSet presAssocID="{05FE1F62-8039-4326-AE82-0C838F9674FE}" presName="sibTrans" presStyleLbl="sibTrans1D1" presStyleIdx="2" presStyleCnt="3"/>
      <dgm:spPr/>
      <dgm:t>
        <a:bodyPr/>
        <a:lstStyle/>
        <a:p>
          <a:endParaRPr lang="en-US"/>
        </a:p>
      </dgm:t>
    </dgm:pt>
  </dgm:ptLst>
  <dgm:cxnLst>
    <dgm:cxn modelId="{0AC661D5-D4B1-40EA-BD53-9E8BA438EE3F}" type="presOf" srcId="{39E4164F-551A-4FF3-AAF3-2CA02CE841D9}" destId="{43F24BBC-18B3-482A-9D00-852EDF90B01A}" srcOrd="0" destOrd="0" presId="urn:microsoft.com/office/officeart/2005/8/layout/cycle5"/>
    <dgm:cxn modelId="{912AC58F-C984-4673-942C-9C5EFF2DDBD4}" srcId="{39E4164F-551A-4FF3-AAF3-2CA02CE841D9}" destId="{338B9FA7-F42D-4B2C-956B-C683224D4252}" srcOrd="0" destOrd="0" parTransId="{944E1829-D5AC-4A9C-B981-AE05EB6DCB9C}" sibTransId="{3885A107-1650-41A6-88AD-40C89508BF6B}"/>
    <dgm:cxn modelId="{BB7A3C9B-FE7E-4A64-B53E-1941C5C2F238}" type="presOf" srcId="{1495F9AB-0B84-4820-9DDC-14376C4A6203}" destId="{C7453713-A496-495E-8B18-8955DCA7C7DC}" srcOrd="0" destOrd="0" presId="urn:microsoft.com/office/officeart/2005/8/layout/cycle5"/>
    <dgm:cxn modelId="{492FE5B6-05B1-4C4A-9D11-F30F097E859D}" srcId="{39E4164F-551A-4FF3-AAF3-2CA02CE841D9}" destId="{C6662A6C-D4F2-4A00-922B-7BD935BC2B05}" srcOrd="2" destOrd="0" parTransId="{94005952-FD11-4AD7-948F-D036C953117A}" sibTransId="{05FE1F62-8039-4326-AE82-0C838F9674FE}"/>
    <dgm:cxn modelId="{9B9D3F98-27B4-40FE-8391-678227BD319E}" type="presOf" srcId="{338B9FA7-F42D-4B2C-956B-C683224D4252}" destId="{22BAC924-8DF7-4FA7-9C0E-08AFAF164ED8}" srcOrd="0" destOrd="0" presId="urn:microsoft.com/office/officeart/2005/8/layout/cycle5"/>
    <dgm:cxn modelId="{FDD111D0-97F0-4319-B861-6E142E76C580}" type="presOf" srcId="{05FE1F62-8039-4326-AE82-0C838F9674FE}" destId="{DE4D28C4-E6B4-45BD-95E2-5003925AB816}" srcOrd="0" destOrd="0" presId="urn:microsoft.com/office/officeart/2005/8/layout/cycle5"/>
    <dgm:cxn modelId="{A802DB77-CD99-4800-AB5C-5693E32D6C69}" type="presOf" srcId="{8DE6214C-32C5-4CBA-8513-2901021B663D}" destId="{EFC7DE9C-7496-4320-AF5F-F6A3A088362E}" srcOrd="0" destOrd="0" presId="urn:microsoft.com/office/officeart/2005/8/layout/cycle5"/>
    <dgm:cxn modelId="{EF427D24-E803-48CE-A5E4-6D7DA831FDFF}" type="presOf" srcId="{3885A107-1650-41A6-88AD-40C89508BF6B}" destId="{FD562DF8-F97A-4B93-BFD2-2E3E4F019587}" srcOrd="0" destOrd="0" presId="urn:microsoft.com/office/officeart/2005/8/layout/cycle5"/>
    <dgm:cxn modelId="{73CB80E7-73D5-45B5-B0F2-9842083A9C1C}" type="presOf" srcId="{C6662A6C-D4F2-4A00-922B-7BD935BC2B05}" destId="{7C2C5637-CE39-41E0-B734-4090B93BF88F}" srcOrd="0" destOrd="0" presId="urn:microsoft.com/office/officeart/2005/8/layout/cycle5"/>
    <dgm:cxn modelId="{6D468F0E-FDB5-42CC-A30F-8C6970DE017C}" srcId="{39E4164F-551A-4FF3-AAF3-2CA02CE841D9}" destId="{8DE6214C-32C5-4CBA-8513-2901021B663D}" srcOrd="1" destOrd="0" parTransId="{5F23CF40-061A-4C0B-BC13-1D2D69D4DE0F}" sibTransId="{1495F9AB-0B84-4820-9DDC-14376C4A6203}"/>
    <dgm:cxn modelId="{7B1B19DB-4171-49C7-AF5F-2468FABBB9B7}" type="presParOf" srcId="{43F24BBC-18B3-482A-9D00-852EDF90B01A}" destId="{22BAC924-8DF7-4FA7-9C0E-08AFAF164ED8}" srcOrd="0" destOrd="0" presId="urn:microsoft.com/office/officeart/2005/8/layout/cycle5"/>
    <dgm:cxn modelId="{3EBD588C-2770-4A9E-B0EC-078AF903EC90}" type="presParOf" srcId="{43F24BBC-18B3-482A-9D00-852EDF90B01A}" destId="{ED32F0D7-E491-44B5-B2FB-272C616D44AD}" srcOrd="1" destOrd="0" presId="urn:microsoft.com/office/officeart/2005/8/layout/cycle5"/>
    <dgm:cxn modelId="{2676EA11-6A4C-4975-891C-4BEFE179AAC4}" type="presParOf" srcId="{43F24BBC-18B3-482A-9D00-852EDF90B01A}" destId="{FD562DF8-F97A-4B93-BFD2-2E3E4F019587}" srcOrd="2" destOrd="0" presId="urn:microsoft.com/office/officeart/2005/8/layout/cycle5"/>
    <dgm:cxn modelId="{CE7A54BB-CF31-4ADC-A123-2F127242C538}" type="presParOf" srcId="{43F24BBC-18B3-482A-9D00-852EDF90B01A}" destId="{EFC7DE9C-7496-4320-AF5F-F6A3A088362E}" srcOrd="3" destOrd="0" presId="urn:microsoft.com/office/officeart/2005/8/layout/cycle5"/>
    <dgm:cxn modelId="{DCADFE51-569C-4DD6-8067-BBD791409517}" type="presParOf" srcId="{43F24BBC-18B3-482A-9D00-852EDF90B01A}" destId="{84E1947F-6E49-4B0E-AD48-BDC3B468BCBF}" srcOrd="4" destOrd="0" presId="urn:microsoft.com/office/officeart/2005/8/layout/cycle5"/>
    <dgm:cxn modelId="{FFFB32FE-690D-4F78-9E0D-2F65217ACA84}" type="presParOf" srcId="{43F24BBC-18B3-482A-9D00-852EDF90B01A}" destId="{C7453713-A496-495E-8B18-8955DCA7C7DC}" srcOrd="5" destOrd="0" presId="urn:microsoft.com/office/officeart/2005/8/layout/cycle5"/>
    <dgm:cxn modelId="{36E1AB4D-5E98-47A7-90A8-04C76846F04F}" type="presParOf" srcId="{43F24BBC-18B3-482A-9D00-852EDF90B01A}" destId="{7C2C5637-CE39-41E0-B734-4090B93BF88F}" srcOrd="6" destOrd="0" presId="urn:microsoft.com/office/officeart/2005/8/layout/cycle5"/>
    <dgm:cxn modelId="{2015B14B-BAF8-4594-85EA-F3E5D5FA88DB}" type="presParOf" srcId="{43F24BBC-18B3-482A-9D00-852EDF90B01A}" destId="{AD5EB72A-7C43-438E-A38A-45A86A073E7A}" srcOrd="7" destOrd="0" presId="urn:microsoft.com/office/officeart/2005/8/layout/cycle5"/>
    <dgm:cxn modelId="{6A8ABD9E-77A3-43C3-B3D2-C96E1A30D83E}" type="presParOf" srcId="{43F24BBC-18B3-482A-9D00-852EDF90B01A}" destId="{DE4D28C4-E6B4-45BD-95E2-5003925AB816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6302D0-F88A-47B7-A787-D5B62852E69F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C8CF79-AB42-4DE2-842F-D930836586A0}">
      <dgm:prSet phldrT="[Text]"/>
      <dgm:spPr/>
      <dgm:t>
        <a:bodyPr/>
        <a:lstStyle/>
        <a:p>
          <a:r>
            <a:rPr lang="en-US" dirty="0"/>
            <a:t>Quantity / Info. Density</a:t>
          </a:r>
        </a:p>
      </dgm:t>
    </dgm:pt>
    <dgm:pt modelId="{261532B2-AA81-4FE1-92D0-78625A8FBFF6}" type="parTrans" cxnId="{BA2D8E63-4BF9-4EB6-BA07-1C8CCAD8E588}">
      <dgm:prSet/>
      <dgm:spPr/>
      <dgm:t>
        <a:bodyPr/>
        <a:lstStyle/>
        <a:p>
          <a:endParaRPr lang="en-US"/>
        </a:p>
      </dgm:t>
    </dgm:pt>
    <dgm:pt modelId="{ED4848F0-3ECA-4E63-BCD7-2518B837632C}" type="sibTrans" cxnId="{BA2D8E63-4BF9-4EB6-BA07-1C8CCAD8E588}">
      <dgm:prSet/>
      <dgm:spPr/>
      <dgm:t>
        <a:bodyPr/>
        <a:lstStyle/>
        <a:p>
          <a:endParaRPr lang="en-US"/>
        </a:p>
      </dgm:t>
    </dgm:pt>
    <dgm:pt modelId="{8FF39DDC-26AD-4B00-A0BD-8D6ABAE9F0C1}">
      <dgm:prSet phldrT="[Text]"/>
      <dgm:spPr/>
      <dgm:t>
        <a:bodyPr/>
        <a:lstStyle/>
        <a:p>
          <a:r>
            <a:rPr lang="en-US" dirty="0"/>
            <a:t>Cost / </a:t>
          </a:r>
          <a:br>
            <a:rPr lang="en-US" dirty="0"/>
          </a:br>
          <a:r>
            <a:rPr lang="en-US" dirty="0"/>
            <a:t>Judges’ Effort</a:t>
          </a:r>
        </a:p>
      </dgm:t>
    </dgm:pt>
    <dgm:pt modelId="{68CEFAB6-DE2B-4CAF-B7E3-16FDD9862371}" type="parTrans" cxnId="{97655E03-7C3E-445C-A085-74EA6B4E6B66}">
      <dgm:prSet/>
      <dgm:spPr/>
      <dgm:t>
        <a:bodyPr/>
        <a:lstStyle/>
        <a:p>
          <a:endParaRPr lang="en-US"/>
        </a:p>
      </dgm:t>
    </dgm:pt>
    <dgm:pt modelId="{4E83C74B-E01B-4CB1-B34D-FA5800DFE16E}" type="sibTrans" cxnId="{97655E03-7C3E-445C-A085-74EA6B4E6B66}">
      <dgm:prSet/>
      <dgm:spPr/>
      <dgm:t>
        <a:bodyPr/>
        <a:lstStyle/>
        <a:p>
          <a:endParaRPr lang="en-US"/>
        </a:p>
      </dgm:t>
    </dgm:pt>
    <dgm:pt modelId="{F3D2C2CD-A55C-46C4-B6B3-B655C658E1BD}">
      <dgm:prSet phldrT="[Text]"/>
      <dgm:spPr/>
      <dgm:t>
        <a:bodyPr/>
        <a:lstStyle/>
        <a:p>
          <a:r>
            <a:rPr lang="en-US" dirty="0"/>
            <a:t>Quality / </a:t>
          </a:r>
          <a:br>
            <a:rPr lang="en-US" dirty="0"/>
          </a:br>
          <a:r>
            <a:rPr lang="en-US" dirty="0"/>
            <a:t>Label Accuracy</a:t>
          </a:r>
        </a:p>
      </dgm:t>
    </dgm:pt>
    <dgm:pt modelId="{77ED7EAA-338D-4773-B3FA-8CC340D2673F}" type="parTrans" cxnId="{B3D2C965-2A9B-414C-81BC-AD90F11DC9B2}">
      <dgm:prSet/>
      <dgm:spPr/>
      <dgm:t>
        <a:bodyPr/>
        <a:lstStyle/>
        <a:p>
          <a:endParaRPr lang="en-US"/>
        </a:p>
      </dgm:t>
    </dgm:pt>
    <dgm:pt modelId="{9AAB0643-8A74-4C69-96E3-32B4193A648A}" type="sibTrans" cxnId="{B3D2C965-2A9B-414C-81BC-AD90F11DC9B2}">
      <dgm:prSet/>
      <dgm:spPr/>
      <dgm:t>
        <a:bodyPr/>
        <a:lstStyle/>
        <a:p>
          <a:endParaRPr lang="en-US"/>
        </a:p>
      </dgm:t>
    </dgm:pt>
    <dgm:pt modelId="{7BF6B7B6-DA82-4AAF-B173-9B1C44CD7292}" type="pres">
      <dgm:prSet presAssocID="{E16302D0-F88A-47B7-A787-D5B62852E69F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C4E3CBD-6A18-4622-94FF-21362A5A54E0}" type="pres">
      <dgm:prSet presAssocID="{D8C8CF79-AB42-4DE2-842F-D930836586A0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003659-637D-4B13-860F-E6D3B4D3C831}" type="pres">
      <dgm:prSet presAssocID="{ED4848F0-3ECA-4E63-BCD7-2518B837632C}" presName="sibTrans" presStyleLbl="sibTrans2D1" presStyleIdx="0" presStyleCnt="3"/>
      <dgm:spPr/>
      <dgm:t>
        <a:bodyPr/>
        <a:lstStyle/>
        <a:p>
          <a:endParaRPr lang="en-US"/>
        </a:p>
      </dgm:t>
    </dgm:pt>
    <dgm:pt modelId="{7BC28D9F-777D-4A70-9603-39DC859C1EB9}" type="pres">
      <dgm:prSet presAssocID="{ED4848F0-3ECA-4E63-BCD7-2518B837632C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B8D8A9E3-2707-47F1-9BD8-6772D10DB515}" type="pres">
      <dgm:prSet presAssocID="{8FF39DDC-26AD-4B00-A0BD-8D6ABAE9F0C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115C5E-E5DE-48CE-87CB-60A774A73F61}" type="pres">
      <dgm:prSet presAssocID="{4E83C74B-E01B-4CB1-B34D-FA5800DFE16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2C2D8DEA-E563-4CBC-B24D-48D743E2835F}" type="pres">
      <dgm:prSet presAssocID="{4E83C74B-E01B-4CB1-B34D-FA5800DFE16E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A3EEC71D-89C1-4C45-814E-BE607B83060F}" type="pres">
      <dgm:prSet presAssocID="{F3D2C2CD-A55C-46C4-B6B3-B655C658E1BD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D90A8C-CC05-4BA3-9E86-64507105F9BE}" type="pres">
      <dgm:prSet presAssocID="{9AAB0643-8A74-4C69-96E3-32B4193A648A}" presName="sibTrans" presStyleLbl="sibTrans2D1" presStyleIdx="2" presStyleCnt="3"/>
      <dgm:spPr/>
      <dgm:t>
        <a:bodyPr/>
        <a:lstStyle/>
        <a:p>
          <a:endParaRPr lang="en-US"/>
        </a:p>
      </dgm:t>
    </dgm:pt>
    <dgm:pt modelId="{13F2A11D-1E0D-4B40-8F7C-FE2DA234C309}" type="pres">
      <dgm:prSet presAssocID="{9AAB0643-8A74-4C69-96E3-32B4193A648A}" presName="connectorText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97655E03-7C3E-445C-A085-74EA6B4E6B66}" srcId="{E16302D0-F88A-47B7-A787-D5B62852E69F}" destId="{8FF39DDC-26AD-4B00-A0BD-8D6ABAE9F0C1}" srcOrd="1" destOrd="0" parTransId="{68CEFAB6-DE2B-4CAF-B7E3-16FDD9862371}" sibTransId="{4E83C74B-E01B-4CB1-B34D-FA5800DFE16E}"/>
    <dgm:cxn modelId="{A5A08B6A-581A-4F23-88A9-BF9253781A86}" type="presOf" srcId="{D8C8CF79-AB42-4DE2-842F-D930836586A0}" destId="{DC4E3CBD-6A18-4622-94FF-21362A5A54E0}" srcOrd="0" destOrd="0" presId="urn:microsoft.com/office/officeart/2005/8/layout/cycle7"/>
    <dgm:cxn modelId="{954D549F-1F36-44D7-BC18-3558079D158F}" type="presOf" srcId="{ED4848F0-3ECA-4E63-BCD7-2518B837632C}" destId="{C0003659-637D-4B13-860F-E6D3B4D3C831}" srcOrd="0" destOrd="0" presId="urn:microsoft.com/office/officeart/2005/8/layout/cycle7"/>
    <dgm:cxn modelId="{CB280643-62D8-4123-9267-5882D5E84AF9}" type="presOf" srcId="{9AAB0643-8A74-4C69-96E3-32B4193A648A}" destId="{BFD90A8C-CC05-4BA3-9E86-64507105F9BE}" srcOrd="0" destOrd="0" presId="urn:microsoft.com/office/officeart/2005/8/layout/cycle7"/>
    <dgm:cxn modelId="{B3D2C965-2A9B-414C-81BC-AD90F11DC9B2}" srcId="{E16302D0-F88A-47B7-A787-D5B62852E69F}" destId="{F3D2C2CD-A55C-46C4-B6B3-B655C658E1BD}" srcOrd="2" destOrd="0" parTransId="{77ED7EAA-338D-4773-B3FA-8CC340D2673F}" sibTransId="{9AAB0643-8A74-4C69-96E3-32B4193A648A}"/>
    <dgm:cxn modelId="{BA2D8E63-4BF9-4EB6-BA07-1C8CCAD8E588}" srcId="{E16302D0-F88A-47B7-A787-D5B62852E69F}" destId="{D8C8CF79-AB42-4DE2-842F-D930836586A0}" srcOrd="0" destOrd="0" parTransId="{261532B2-AA81-4FE1-92D0-78625A8FBFF6}" sibTransId="{ED4848F0-3ECA-4E63-BCD7-2518B837632C}"/>
    <dgm:cxn modelId="{87334F40-68B4-4B51-A09F-AADF0F0217DF}" type="presOf" srcId="{4E83C74B-E01B-4CB1-B34D-FA5800DFE16E}" destId="{2C2D8DEA-E563-4CBC-B24D-48D743E2835F}" srcOrd="1" destOrd="0" presId="urn:microsoft.com/office/officeart/2005/8/layout/cycle7"/>
    <dgm:cxn modelId="{14EA1617-D7B5-4B6F-8486-06F979E18EDF}" type="presOf" srcId="{E16302D0-F88A-47B7-A787-D5B62852E69F}" destId="{7BF6B7B6-DA82-4AAF-B173-9B1C44CD7292}" srcOrd="0" destOrd="0" presId="urn:microsoft.com/office/officeart/2005/8/layout/cycle7"/>
    <dgm:cxn modelId="{91C5978B-B8D4-4E93-ADF1-4509BAB51748}" type="presOf" srcId="{F3D2C2CD-A55C-46C4-B6B3-B655C658E1BD}" destId="{A3EEC71D-89C1-4C45-814E-BE607B83060F}" srcOrd="0" destOrd="0" presId="urn:microsoft.com/office/officeart/2005/8/layout/cycle7"/>
    <dgm:cxn modelId="{1DD44168-D2FB-4F95-BCB0-68B95BD4F6CD}" type="presOf" srcId="{8FF39DDC-26AD-4B00-A0BD-8D6ABAE9F0C1}" destId="{B8D8A9E3-2707-47F1-9BD8-6772D10DB515}" srcOrd="0" destOrd="0" presId="urn:microsoft.com/office/officeart/2005/8/layout/cycle7"/>
    <dgm:cxn modelId="{453F793A-8057-4007-9004-88348FE35D2A}" type="presOf" srcId="{ED4848F0-3ECA-4E63-BCD7-2518B837632C}" destId="{7BC28D9F-777D-4A70-9603-39DC859C1EB9}" srcOrd="1" destOrd="0" presId="urn:microsoft.com/office/officeart/2005/8/layout/cycle7"/>
    <dgm:cxn modelId="{4DEE7A9E-2412-4078-9960-6B68370E8EE2}" type="presOf" srcId="{9AAB0643-8A74-4C69-96E3-32B4193A648A}" destId="{13F2A11D-1E0D-4B40-8F7C-FE2DA234C309}" srcOrd="1" destOrd="0" presId="urn:microsoft.com/office/officeart/2005/8/layout/cycle7"/>
    <dgm:cxn modelId="{3DAA97C2-539C-4D9D-854B-8654D254B633}" type="presOf" srcId="{4E83C74B-E01B-4CB1-B34D-FA5800DFE16E}" destId="{B1115C5E-E5DE-48CE-87CB-60A774A73F61}" srcOrd="0" destOrd="0" presId="urn:microsoft.com/office/officeart/2005/8/layout/cycle7"/>
    <dgm:cxn modelId="{79B4B014-D8A5-4AB1-B09D-F95D5B0D48C6}" type="presParOf" srcId="{7BF6B7B6-DA82-4AAF-B173-9B1C44CD7292}" destId="{DC4E3CBD-6A18-4622-94FF-21362A5A54E0}" srcOrd="0" destOrd="0" presId="urn:microsoft.com/office/officeart/2005/8/layout/cycle7"/>
    <dgm:cxn modelId="{9DA647DE-FD5C-4A50-B0C4-C10CA7C1BB07}" type="presParOf" srcId="{7BF6B7B6-DA82-4AAF-B173-9B1C44CD7292}" destId="{C0003659-637D-4B13-860F-E6D3B4D3C831}" srcOrd="1" destOrd="0" presId="urn:microsoft.com/office/officeart/2005/8/layout/cycle7"/>
    <dgm:cxn modelId="{9DDD2E7D-618D-433A-A35D-B9DB14A7CC35}" type="presParOf" srcId="{C0003659-637D-4B13-860F-E6D3B4D3C831}" destId="{7BC28D9F-777D-4A70-9603-39DC859C1EB9}" srcOrd="0" destOrd="0" presId="urn:microsoft.com/office/officeart/2005/8/layout/cycle7"/>
    <dgm:cxn modelId="{C88720D7-9C46-4FC3-8EE5-864A6D4ABFA1}" type="presParOf" srcId="{7BF6B7B6-DA82-4AAF-B173-9B1C44CD7292}" destId="{B8D8A9E3-2707-47F1-9BD8-6772D10DB515}" srcOrd="2" destOrd="0" presId="urn:microsoft.com/office/officeart/2005/8/layout/cycle7"/>
    <dgm:cxn modelId="{54312A16-1CD0-45F9-B4B4-DFC9C37EEC73}" type="presParOf" srcId="{7BF6B7B6-DA82-4AAF-B173-9B1C44CD7292}" destId="{B1115C5E-E5DE-48CE-87CB-60A774A73F61}" srcOrd="3" destOrd="0" presId="urn:microsoft.com/office/officeart/2005/8/layout/cycle7"/>
    <dgm:cxn modelId="{71E53A68-2EDC-4AF6-B172-717BECF03D3B}" type="presParOf" srcId="{B1115C5E-E5DE-48CE-87CB-60A774A73F61}" destId="{2C2D8DEA-E563-4CBC-B24D-48D743E2835F}" srcOrd="0" destOrd="0" presId="urn:microsoft.com/office/officeart/2005/8/layout/cycle7"/>
    <dgm:cxn modelId="{8BB5888A-FFC8-4596-9080-675F05AE5D10}" type="presParOf" srcId="{7BF6B7B6-DA82-4AAF-B173-9B1C44CD7292}" destId="{A3EEC71D-89C1-4C45-814E-BE607B83060F}" srcOrd="4" destOrd="0" presId="urn:microsoft.com/office/officeart/2005/8/layout/cycle7"/>
    <dgm:cxn modelId="{9FC81407-2F26-479E-8AA9-CDC77D63A62A}" type="presParOf" srcId="{7BF6B7B6-DA82-4AAF-B173-9B1C44CD7292}" destId="{BFD90A8C-CC05-4BA3-9E86-64507105F9BE}" srcOrd="5" destOrd="0" presId="urn:microsoft.com/office/officeart/2005/8/layout/cycle7"/>
    <dgm:cxn modelId="{1902D751-90CF-4F1C-9BC7-AC81490F208B}" type="presParOf" srcId="{BFD90A8C-CC05-4BA3-9E86-64507105F9BE}" destId="{13F2A11D-1E0D-4B40-8F7C-FE2DA234C309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40F26A2-014F-4408-ADF0-557FBD042CCA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D32B77A-D98C-4C8D-9011-62DFCB60ED12}">
      <dgm:prSet/>
      <dgm:spPr/>
      <dgm:t>
        <a:bodyPr/>
        <a:lstStyle/>
        <a:p>
          <a:pPr rtl="0"/>
          <a:r>
            <a:rPr lang="en-US"/>
            <a:t>Initial qualification task</a:t>
          </a:r>
        </a:p>
      </dgm:t>
    </dgm:pt>
    <dgm:pt modelId="{78F654C8-BB7C-48F7-96BB-CD629D588B7D}" type="parTrans" cxnId="{A1E35876-E2AC-4B0D-923A-31788F28FA56}">
      <dgm:prSet/>
      <dgm:spPr/>
      <dgm:t>
        <a:bodyPr/>
        <a:lstStyle/>
        <a:p>
          <a:endParaRPr lang="en-US"/>
        </a:p>
      </dgm:t>
    </dgm:pt>
    <dgm:pt modelId="{8666EFC7-A320-4DE7-AE56-73FDF0085E56}" type="sibTrans" cxnId="{A1E35876-E2AC-4B0D-923A-31788F28FA56}">
      <dgm:prSet/>
      <dgm:spPr/>
      <dgm:t>
        <a:bodyPr/>
        <a:lstStyle/>
        <a:p>
          <a:endParaRPr lang="en-US"/>
        </a:p>
      </dgm:t>
    </dgm:pt>
    <dgm:pt modelId="{910FA1AF-F4A0-434B-B9B3-554C77D2D8F7}">
      <dgm:prSet/>
      <dgm:spPr/>
      <dgm:t>
        <a:bodyPr/>
        <a:lstStyle/>
        <a:p>
          <a:pPr rtl="0"/>
          <a:r>
            <a:rPr lang="en-US"/>
            <a:t>Interleaved training task</a:t>
          </a:r>
        </a:p>
      </dgm:t>
    </dgm:pt>
    <dgm:pt modelId="{0281601B-40EF-4899-AC04-31C69AB18547}" type="parTrans" cxnId="{68F8EE99-BA2A-4E27-AF02-A1625BA806CF}">
      <dgm:prSet/>
      <dgm:spPr/>
      <dgm:t>
        <a:bodyPr/>
        <a:lstStyle/>
        <a:p>
          <a:endParaRPr lang="en-US"/>
        </a:p>
      </dgm:t>
    </dgm:pt>
    <dgm:pt modelId="{42F5F208-F06B-4143-A056-40B8695BB6F3}" type="sibTrans" cxnId="{68F8EE99-BA2A-4E27-AF02-A1625BA806CF}">
      <dgm:prSet/>
      <dgm:spPr/>
      <dgm:t>
        <a:bodyPr/>
        <a:lstStyle/>
        <a:p>
          <a:endParaRPr lang="en-US"/>
        </a:p>
      </dgm:t>
    </dgm:pt>
    <dgm:pt modelId="{80CA6E73-B3FD-4365-A1EF-62DA190148EF}">
      <dgm:prSet/>
      <dgm:spPr/>
      <dgm:t>
        <a:bodyPr/>
        <a:lstStyle/>
        <a:p>
          <a:pPr rtl="0"/>
          <a:r>
            <a:rPr lang="en-US"/>
            <a:t>Interleaved QA task</a:t>
          </a:r>
        </a:p>
      </dgm:t>
    </dgm:pt>
    <dgm:pt modelId="{E615BE19-C71F-41D1-AE39-4E5CF707F750}" type="parTrans" cxnId="{21F0D071-1FC4-4DDF-BDA5-1DBEF5060808}">
      <dgm:prSet/>
      <dgm:spPr/>
      <dgm:t>
        <a:bodyPr/>
        <a:lstStyle/>
        <a:p>
          <a:endParaRPr lang="en-US"/>
        </a:p>
      </dgm:t>
    </dgm:pt>
    <dgm:pt modelId="{D8DC0C23-DBCB-41E9-BF04-D3646EFE1A02}" type="sibTrans" cxnId="{21F0D071-1FC4-4DDF-BDA5-1DBEF5060808}">
      <dgm:prSet/>
      <dgm:spPr/>
      <dgm:t>
        <a:bodyPr/>
        <a:lstStyle/>
        <a:p>
          <a:endParaRPr lang="en-US"/>
        </a:p>
      </dgm:t>
    </dgm:pt>
    <dgm:pt modelId="{876E40B3-BB7F-43FA-83F5-E5AEF6CEB8B2}" type="pres">
      <dgm:prSet presAssocID="{A40F26A2-014F-4408-ADF0-557FBD042CCA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E4957A7-742C-4FD4-9509-A2CC4CA5AF2C}" type="pres">
      <dgm:prSet presAssocID="{1D32B77A-D98C-4C8D-9011-62DFCB60ED12}" presName="horFlow" presStyleCnt="0"/>
      <dgm:spPr/>
    </dgm:pt>
    <dgm:pt modelId="{AFE59539-CCC1-4007-BB4B-C430B1D955ED}" type="pres">
      <dgm:prSet presAssocID="{1D32B77A-D98C-4C8D-9011-62DFCB60ED12}" presName="bigChev" presStyleLbl="node1" presStyleIdx="0" presStyleCnt="3" custLinFactNeighborX="-67"/>
      <dgm:spPr/>
      <dgm:t>
        <a:bodyPr/>
        <a:lstStyle/>
        <a:p>
          <a:endParaRPr lang="en-US"/>
        </a:p>
      </dgm:t>
    </dgm:pt>
    <dgm:pt modelId="{69E22625-6D2E-46F1-8423-0703DFDB0D66}" type="pres">
      <dgm:prSet presAssocID="{1D32B77A-D98C-4C8D-9011-62DFCB60ED12}" presName="vSp" presStyleCnt="0"/>
      <dgm:spPr/>
    </dgm:pt>
    <dgm:pt modelId="{CD34159A-0934-4388-8DA5-268B32716E23}" type="pres">
      <dgm:prSet presAssocID="{910FA1AF-F4A0-434B-B9B3-554C77D2D8F7}" presName="horFlow" presStyleCnt="0"/>
      <dgm:spPr/>
    </dgm:pt>
    <dgm:pt modelId="{769E3AA2-994A-43C0-A194-62D2F4D3F2B0}" type="pres">
      <dgm:prSet presAssocID="{910FA1AF-F4A0-434B-B9B3-554C77D2D8F7}" presName="bigChev" presStyleLbl="node1" presStyleIdx="1" presStyleCnt="3"/>
      <dgm:spPr/>
      <dgm:t>
        <a:bodyPr/>
        <a:lstStyle/>
        <a:p>
          <a:endParaRPr lang="en-US"/>
        </a:p>
      </dgm:t>
    </dgm:pt>
    <dgm:pt modelId="{78B11E64-158A-4726-A2D1-E4A42EEED44D}" type="pres">
      <dgm:prSet presAssocID="{910FA1AF-F4A0-434B-B9B3-554C77D2D8F7}" presName="vSp" presStyleCnt="0"/>
      <dgm:spPr/>
    </dgm:pt>
    <dgm:pt modelId="{2F2D5899-5868-48E3-BB66-6D33832E8CA8}" type="pres">
      <dgm:prSet presAssocID="{80CA6E73-B3FD-4365-A1EF-62DA190148EF}" presName="horFlow" presStyleCnt="0"/>
      <dgm:spPr/>
    </dgm:pt>
    <dgm:pt modelId="{DC4E3D2A-FDF0-4CD7-B68B-4A14609CC09C}" type="pres">
      <dgm:prSet presAssocID="{80CA6E73-B3FD-4365-A1EF-62DA190148EF}" presName="bigChev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4DE64E3D-B8AD-4E5F-88AE-B6807EE793FC}" type="presOf" srcId="{80CA6E73-B3FD-4365-A1EF-62DA190148EF}" destId="{DC4E3D2A-FDF0-4CD7-B68B-4A14609CC09C}" srcOrd="0" destOrd="0" presId="urn:microsoft.com/office/officeart/2005/8/layout/lProcess3"/>
    <dgm:cxn modelId="{CF1B1465-4C6D-4109-A7C6-ED2C23F60F2F}" type="presOf" srcId="{A40F26A2-014F-4408-ADF0-557FBD042CCA}" destId="{876E40B3-BB7F-43FA-83F5-E5AEF6CEB8B2}" srcOrd="0" destOrd="0" presId="urn:microsoft.com/office/officeart/2005/8/layout/lProcess3"/>
    <dgm:cxn modelId="{930FF2C0-BD1C-4607-BF98-361611AA15E5}" type="presOf" srcId="{910FA1AF-F4A0-434B-B9B3-554C77D2D8F7}" destId="{769E3AA2-994A-43C0-A194-62D2F4D3F2B0}" srcOrd="0" destOrd="0" presId="urn:microsoft.com/office/officeart/2005/8/layout/lProcess3"/>
    <dgm:cxn modelId="{A1E35876-E2AC-4B0D-923A-31788F28FA56}" srcId="{A40F26A2-014F-4408-ADF0-557FBD042CCA}" destId="{1D32B77A-D98C-4C8D-9011-62DFCB60ED12}" srcOrd="0" destOrd="0" parTransId="{78F654C8-BB7C-48F7-96BB-CD629D588B7D}" sibTransId="{8666EFC7-A320-4DE7-AE56-73FDF0085E56}"/>
    <dgm:cxn modelId="{21F0D071-1FC4-4DDF-BDA5-1DBEF5060808}" srcId="{A40F26A2-014F-4408-ADF0-557FBD042CCA}" destId="{80CA6E73-B3FD-4365-A1EF-62DA190148EF}" srcOrd="2" destOrd="0" parTransId="{E615BE19-C71F-41D1-AE39-4E5CF707F750}" sibTransId="{D8DC0C23-DBCB-41E9-BF04-D3646EFE1A02}"/>
    <dgm:cxn modelId="{68F8EE99-BA2A-4E27-AF02-A1625BA806CF}" srcId="{A40F26A2-014F-4408-ADF0-557FBD042CCA}" destId="{910FA1AF-F4A0-434B-B9B3-554C77D2D8F7}" srcOrd="1" destOrd="0" parTransId="{0281601B-40EF-4899-AC04-31C69AB18547}" sibTransId="{42F5F208-F06B-4143-A056-40B8695BB6F3}"/>
    <dgm:cxn modelId="{054DD8B9-533F-4719-96FA-2E230CF62672}" type="presOf" srcId="{1D32B77A-D98C-4C8D-9011-62DFCB60ED12}" destId="{AFE59539-CCC1-4007-BB4B-C430B1D955ED}" srcOrd="0" destOrd="0" presId="urn:microsoft.com/office/officeart/2005/8/layout/lProcess3"/>
    <dgm:cxn modelId="{BFC38B2F-C200-4911-A3BF-7526B2971B83}" type="presParOf" srcId="{876E40B3-BB7F-43FA-83F5-E5AEF6CEB8B2}" destId="{2E4957A7-742C-4FD4-9509-A2CC4CA5AF2C}" srcOrd="0" destOrd="0" presId="urn:microsoft.com/office/officeart/2005/8/layout/lProcess3"/>
    <dgm:cxn modelId="{D23E123E-69E4-4D66-8F32-7FC1A51CE01F}" type="presParOf" srcId="{2E4957A7-742C-4FD4-9509-A2CC4CA5AF2C}" destId="{AFE59539-CCC1-4007-BB4B-C430B1D955ED}" srcOrd="0" destOrd="0" presId="urn:microsoft.com/office/officeart/2005/8/layout/lProcess3"/>
    <dgm:cxn modelId="{CC86CD09-48BF-42AE-B28B-14CFE609C102}" type="presParOf" srcId="{876E40B3-BB7F-43FA-83F5-E5AEF6CEB8B2}" destId="{69E22625-6D2E-46F1-8423-0703DFDB0D66}" srcOrd="1" destOrd="0" presId="urn:microsoft.com/office/officeart/2005/8/layout/lProcess3"/>
    <dgm:cxn modelId="{5453DB94-607E-4C33-8AF0-35FA0C9A4D25}" type="presParOf" srcId="{876E40B3-BB7F-43FA-83F5-E5AEF6CEB8B2}" destId="{CD34159A-0934-4388-8DA5-268B32716E23}" srcOrd="2" destOrd="0" presId="urn:microsoft.com/office/officeart/2005/8/layout/lProcess3"/>
    <dgm:cxn modelId="{547D1818-6ED6-47CD-AD5C-8F756CDB0D99}" type="presParOf" srcId="{CD34159A-0934-4388-8DA5-268B32716E23}" destId="{769E3AA2-994A-43C0-A194-62D2F4D3F2B0}" srcOrd="0" destOrd="0" presId="urn:microsoft.com/office/officeart/2005/8/layout/lProcess3"/>
    <dgm:cxn modelId="{13630323-8F9B-4F33-AB49-5C5B9ABE21C2}" type="presParOf" srcId="{876E40B3-BB7F-43FA-83F5-E5AEF6CEB8B2}" destId="{78B11E64-158A-4726-A2D1-E4A42EEED44D}" srcOrd="3" destOrd="0" presId="urn:microsoft.com/office/officeart/2005/8/layout/lProcess3"/>
    <dgm:cxn modelId="{A3B457D2-8B07-4079-968C-8AE6659EEF74}" type="presParOf" srcId="{876E40B3-BB7F-43FA-83F5-E5AEF6CEB8B2}" destId="{2F2D5899-5868-48E3-BB66-6D33832E8CA8}" srcOrd="4" destOrd="0" presId="urn:microsoft.com/office/officeart/2005/8/layout/lProcess3"/>
    <dgm:cxn modelId="{64B472BC-3A40-4EEE-8820-E75EA4B3388C}" type="presParOf" srcId="{2F2D5899-5868-48E3-BB66-6D33832E8CA8}" destId="{DC4E3D2A-FDF0-4CD7-B68B-4A14609CC09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AE894-1422-40B4-94B0-D874255F12F3}">
      <dsp:nvSpPr>
        <dsp:cNvPr id="0" name=""/>
        <dsp:cNvSpPr/>
      </dsp:nvSpPr>
      <dsp:spPr>
        <a:xfrm rot="5400000">
          <a:off x="5480984" y="-2239392"/>
          <a:ext cx="866404" cy="556629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/>
            <a:t>Which area / feature to invest in?</a:t>
          </a:r>
        </a:p>
      </dsp:txBody>
      <dsp:txXfrm rot="-5400000">
        <a:off x="3131040" y="152846"/>
        <a:ext cx="5523999" cy="781816"/>
      </dsp:txXfrm>
    </dsp:sp>
    <dsp:sp modelId="{84EBC2D5-6420-4FEA-90AF-DF8BD8123E42}">
      <dsp:nvSpPr>
        <dsp:cNvPr id="0" name=""/>
        <dsp:cNvSpPr/>
      </dsp:nvSpPr>
      <dsp:spPr>
        <a:xfrm>
          <a:off x="0" y="2251"/>
          <a:ext cx="3131039" cy="10830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Investment decisions</a:t>
          </a:r>
        </a:p>
      </dsp:txBody>
      <dsp:txXfrm>
        <a:off x="52868" y="55119"/>
        <a:ext cx="3025303" cy="977269"/>
      </dsp:txXfrm>
    </dsp:sp>
    <dsp:sp modelId="{E60DE8CB-C5F7-4D28-9F7E-C561DAFA7B95}">
      <dsp:nvSpPr>
        <dsp:cNvPr id="0" name=""/>
        <dsp:cNvSpPr/>
      </dsp:nvSpPr>
      <dsp:spPr>
        <a:xfrm rot="5400000">
          <a:off x="5480984" y="-1102236"/>
          <a:ext cx="866404" cy="556629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/>
            <a:t>Which version should we ship?</a:t>
          </a:r>
        </a:p>
      </dsp:txBody>
      <dsp:txXfrm rot="-5400000">
        <a:off x="3131040" y="1290002"/>
        <a:ext cx="5523999" cy="781816"/>
      </dsp:txXfrm>
    </dsp:sp>
    <dsp:sp modelId="{82517651-34E5-4F4E-9EC3-4F1B9CCD560E}">
      <dsp:nvSpPr>
        <dsp:cNvPr id="0" name=""/>
        <dsp:cNvSpPr/>
      </dsp:nvSpPr>
      <dsp:spPr>
        <a:xfrm>
          <a:off x="0" y="1139407"/>
          <a:ext cx="3131039" cy="10830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Shipping decisions</a:t>
          </a:r>
        </a:p>
      </dsp:txBody>
      <dsp:txXfrm>
        <a:off x="52868" y="1192275"/>
        <a:ext cx="3025303" cy="977269"/>
      </dsp:txXfrm>
    </dsp:sp>
    <dsp:sp modelId="{F75DECE6-25A3-4557-A4CF-3838CD590A2A}">
      <dsp:nvSpPr>
        <dsp:cNvPr id="0" name=""/>
        <dsp:cNvSpPr/>
      </dsp:nvSpPr>
      <dsp:spPr>
        <a:xfrm rot="5400000">
          <a:off x="5480984" y="34918"/>
          <a:ext cx="866404" cy="556629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/>
            <a:t>How far are we from FY2015 goal?</a:t>
          </a:r>
        </a:p>
      </dsp:txBody>
      <dsp:txXfrm rot="-5400000">
        <a:off x="3131040" y="2427156"/>
        <a:ext cx="5523999" cy="781816"/>
      </dsp:txXfrm>
    </dsp:sp>
    <dsp:sp modelId="{9E183504-AC01-4895-AFDC-E527257D7626}">
      <dsp:nvSpPr>
        <dsp:cNvPr id="0" name=""/>
        <dsp:cNvSpPr/>
      </dsp:nvSpPr>
      <dsp:spPr>
        <a:xfrm>
          <a:off x="0" y="2276562"/>
          <a:ext cx="3131039" cy="10830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Track goal / progress</a:t>
          </a:r>
        </a:p>
      </dsp:txBody>
      <dsp:txXfrm>
        <a:off x="52868" y="2329430"/>
        <a:ext cx="3025303" cy="977269"/>
      </dsp:txXfrm>
    </dsp:sp>
    <dsp:sp modelId="{58708D4B-A032-4F2E-A51C-5830810902BE}">
      <dsp:nvSpPr>
        <dsp:cNvPr id="0" name=""/>
        <dsp:cNvSpPr/>
      </dsp:nvSpPr>
      <dsp:spPr>
        <a:xfrm rot="5400000">
          <a:off x="5480984" y="1172074"/>
          <a:ext cx="866404" cy="556629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/>
            <a:t>How to get training data for ML model?</a:t>
          </a:r>
        </a:p>
      </dsp:txBody>
      <dsp:txXfrm rot="-5400000">
        <a:off x="3131040" y="3564312"/>
        <a:ext cx="5523999" cy="781816"/>
      </dsp:txXfrm>
    </dsp:sp>
    <dsp:sp modelId="{8FFEDC49-E3D8-4B20-A659-02532F4563A3}">
      <dsp:nvSpPr>
        <dsp:cNvPr id="0" name=""/>
        <dsp:cNvSpPr/>
      </dsp:nvSpPr>
      <dsp:spPr>
        <a:xfrm>
          <a:off x="0" y="3413718"/>
          <a:ext cx="3131039" cy="10830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More effective ML models</a:t>
          </a:r>
        </a:p>
      </dsp:txBody>
      <dsp:txXfrm>
        <a:off x="52868" y="3466586"/>
        <a:ext cx="3025303" cy="9772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BAC924-8DF7-4FA7-9C0E-08AFAF164ED8}">
      <dsp:nvSpPr>
        <dsp:cNvPr id="0" name=""/>
        <dsp:cNvSpPr/>
      </dsp:nvSpPr>
      <dsp:spPr>
        <a:xfrm>
          <a:off x="1474034" y="1107"/>
          <a:ext cx="1646790" cy="10704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/>
            <a:t>Judgment</a:t>
          </a:r>
          <a:endParaRPr lang="en-US" sz="2500" kern="1200" dirty="0"/>
        </a:p>
      </dsp:txBody>
      <dsp:txXfrm>
        <a:off x="1526287" y="53360"/>
        <a:ext cx="1542284" cy="965907"/>
      </dsp:txXfrm>
    </dsp:sp>
    <dsp:sp modelId="{FD562DF8-F97A-4B93-BFD2-2E3E4F019587}">
      <dsp:nvSpPr>
        <dsp:cNvPr id="0" name=""/>
        <dsp:cNvSpPr/>
      </dsp:nvSpPr>
      <dsp:spPr>
        <a:xfrm>
          <a:off x="870745" y="536314"/>
          <a:ext cx="2853368" cy="2853368"/>
        </a:xfrm>
        <a:custGeom>
          <a:avLst/>
          <a:gdLst/>
          <a:ahLst/>
          <a:cxnLst/>
          <a:rect l="0" t="0" r="0" b="0"/>
          <a:pathLst>
            <a:path>
              <a:moveTo>
                <a:pt x="2470776" y="454420"/>
              </a:moveTo>
              <a:arcTo wR="1426684" hR="1426684" stAng="19022412" swAng="230051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C7DE9C-7496-4320-AF5F-F6A3A088362E}">
      <dsp:nvSpPr>
        <dsp:cNvPr id="0" name=""/>
        <dsp:cNvSpPr/>
      </dsp:nvSpPr>
      <dsp:spPr>
        <a:xfrm>
          <a:off x="2709579" y="2141133"/>
          <a:ext cx="1646790" cy="10704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/>
            <a:t>Metric</a:t>
          </a:r>
          <a:endParaRPr lang="en-US" sz="2500" kern="1200" dirty="0"/>
        </a:p>
      </dsp:txBody>
      <dsp:txXfrm>
        <a:off x="2761832" y="2193386"/>
        <a:ext cx="1542284" cy="965907"/>
      </dsp:txXfrm>
    </dsp:sp>
    <dsp:sp modelId="{C7453713-A496-495E-8B18-8955DCA7C7DC}">
      <dsp:nvSpPr>
        <dsp:cNvPr id="0" name=""/>
        <dsp:cNvSpPr/>
      </dsp:nvSpPr>
      <dsp:spPr>
        <a:xfrm>
          <a:off x="870745" y="536314"/>
          <a:ext cx="2853368" cy="2853368"/>
        </a:xfrm>
        <a:custGeom>
          <a:avLst/>
          <a:gdLst/>
          <a:ahLst/>
          <a:cxnLst/>
          <a:rect l="0" t="0" r="0" b="0"/>
          <a:pathLst>
            <a:path>
              <a:moveTo>
                <a:pt x="1863974" y="2784698"/>
              </a:moveTo>
              <a:arcTo wR="1426684" hR="1426684" stAng="4329064" swAng="2141872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2C5637-CE39-41E0-B734-4090B93BF88F}">
      <dsp:nvSpPr>
        <dsp:cNvPr id="0" name=""/>
        <dsp:cNvSpPr/>
      </dsp:nvSpPr>
      <dsp:spPr>
        <a:xfrm>
          <a:off x="238490" y="2141133"/>
          <a:ext cx="1646790" cy="10704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/>
            <a:t>Test Collection</a:t>
          </a:r>
          <a:endParaRPr lang="en-US" sz="2500" kern="1200" dirty="0"/>
        </a:p>
      </dsp:txBody>
      <dsp:txXfrm>
        <a:off x="290743" y="2193386"/>
        <a:ext cx="1542284" cy="965907"/>
      </dsp:txXfrm>
    </dsp:sp>
    <dsp:sp modelId="{DE4D28C4-E6B4-45BD-95E2-5003925AB816}">
      <dsp:nvSpPr>
        <dsp:cNvPr id="0" name=""/>
        <dsp:cNvSpPr/>
      </dsp:nvSpPr>
      <dsp:spPr>
        <a:xfrm>
          <a:off x="870745" y="536314"/>
          <a:ext cx="2853368" cy="2853368"/>
        </a:xfrm>
        <a:custGeom>
          <a:avLst/>
          <a:gdLst/>
          <a:ahLst/>
          <a:cxnLst/>
          <a:rect l="0" t="0" r="0" b="0"/>
          <a:pathLst>
            <a:path>
              <a:moveTo>
                <a:pt x="4631" y="1311819"/>
              </a:moveTo>
              <a:arcTo wR="1426684" hR="1426684" stAng="11077078" swAng="230051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4E3CBD-6A18-4622-94FF-21362A5A54E0}">
      <dsp:nvSpPr>
        <dsp:cNvPr id="0" name=""/>
        <dsp:cNvSpPr/>
      </dsp:nvSpPr>
      <dsp:spPr>
        <a:xfrm>
          <a:off x="1817212" y="827"/>
          <a:ext cx="1995909" cy="9979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Quantity / Info. Density</a:t>
          </a:r>
        </a:p>
      </dsp:txBody>
      <dsp:txXfrm>
        <a:off x="1846441" y="30056"/>
        <a:ext cx="1937451" cy="939496"/>
      </dsp:txXfrm>
    </dsp:sp>
    <dsp:sp modelId="{C0003659-637D-4B13-860F-E6D3B4D3C831}">
      <dsp:nvSpPr>
        <dsp:cNvPr id="0" name=""/>
        <dsp:cNvSpPr/>
      </dsp:nvSpPr>
      <dsp:spPr>
        <a:xfrm rot="3600000">
          <a:off x="3119424" y="1751524"/>
          <a:ext cx="1038506" cy="349284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3224209" y="1821381"/>
        <a:ext cx="828936" cy="209570"/>
      </dsp:txXfrm>
    </dsp:sp>
    <dsp:sp modelId="{B8D8A9E3-2707-47F1-9BD8-6772D10DB515}">
      <dsp:nvSpPr>
        <dsp:cNvPr id="0" name=""/>
        <dsp:cNvSpPr/>
      </dsp:nvSpPr>
      <dsp:spPr>
        <a:xfrm>
          <a:off x="3464233" y="2853551"/>
          <a:ext cx="1995909" cy="9979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Cost / </a:t>
          </a:r>
          <a:br>
            <a:rPr lang="en-US" sz="2300" kern="1200" dirty="0"/>
          </a:br>
          <a:r>
            <a:rPr lang="en-US" sz="2300" kern="1200" dirty="0"/>
            <a:t>Judges’ Effort</a:t>
          </a:r>
        </a:p>
      </dsp:txBody>
      <dsp:txXfrm>
        <a:off x="3493462" y="2882780"/>
        <a:ext cx="1937451" cy="939496"/>
      </dsp:txXfrm>
    </dsp:sp>
    <dsp:sp modelId="{B1115C5E-E5DE-48CE-87CB-60A774A73F61}">
      <dsp:nvSpPr>
        <dsp:cNvPr id="0" name=""/>
        <dsp:cNvSpPr/>
      </dsp:nvSpPr>
      <dsp:spPr>
        <a:xfrm rot="10800000">
          <a:off x="2295913" y="3177887"/>
          <a:ext cx="1038506" cy="349284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2400698" y="3247744"/>
        <a:ext cx="828936" cy="209570"/>
      </dsp:txXfrm>
    </dsp:sp>
    <dsp:sp modelId="{A3EEC71D-89C1-4C45-814E-BE607B83060F}">
      <dsp:nvSpPr>
        <dsp:cNvPr id="0" name=""/>
        <dsp:cNvSpPr/>
      </dsp:nvSpPr>
      <dsp:spPr>
        <a:xfrm>
          <a:off x="170191" y="2853551"/>
          <a:ext cx="1995909" cy="9979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Quality / </a:t>
          </a:r>
          <a:br>
            <a:rPr lang="en-US" sz="2300" kern="1200" dirty="0"/>
          </a:br>
          <a:r>
            <a:rPr lang="en-US" sz="2300" kern="1200" dirty="0"/>
            <a:t>Label Accuracy</a:t>
          </a:r>
        </a:p>
      </dsp:txBody>
      <dsp:txXfrm>
        <a:off x="199420" y="2882780"/>
        <a:ext cx="1937451" cy="939496"/>
      </dsp:txXfrm>
    </dsp:sp>
    <dsp:sp modelId="{BFD90A8C-CC05-4BA3-9E86-64507105F9BE}">
      <dsp:nvSpPr>
        <dsp:cNvPr id="0" name=""/>
        <dsp:cNvSpPr/>
      </dsp:nvSpPr>
      <dsp:spPr>
        <a:xfrm rot="18000000">
          <a:off x="1472403" y="1751524"/>
          <a:ext cx="1038506" cy="349284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1577188" y="1821381"/>
        <a:ext cx="828936" cy="2095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E59539-CCC1-4007-BB4B-C430B1D955ED}">
      <dsp:nvSpPr>
        <dsp:cNvPr id="0" name=""/>
        <dsp:cNvSpPr/>
      </dsp:nvSpPr>
      <dsp:spPr>
        <a:xfrm>
          <a:off x="878175" y="187"/>
          <a:ext cx="3420665" cy="13682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/>
            <a:t>Initial qualification task</a:t>
          </a:r>
        </a:p>
      </dsp:txBody>
      <dsp:txXfrm>
        <a:off x="1562308" y="187"/>
        <a:ext cx="2052399" cy="1368266"/>
      </dsp:txXfrm>
    </dsp:sp>
    <dsp:sp modelId="{769E3AA2-994A-43C0-A194-62D2F4D3F2B0}">
      <dsp:nvSpPr>
        <dsp:cNvPr id="0" name=""/>
        <dsp:cNvSpPr/>
      </dsp:nvSpPr>
      <dsp:spPr>
        <a:xfrm>
          <a:off x="880467" y="1560010"/>
          <a:ext cx="3420665" cy="13682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/>
            <a:t>Interleaved training task</a:t>
          </a:r>
        </a:p>
      </dsp:txBody>
      <dsp:txXfrm>
        <a:off x="1564600" y="1560010"/>
        <a:ext cx="2052399" cy="1368266"/>
      </dsp:txXfrm>
    </dsp:sp>
    <dsp:sp modelId="{DC4E3D2A-FDF0-4CD7-B68B-4A14609CC09C}">
      <dsp:nvSpPr>
        <dsp:cNvPr id="0" name=""/>
        <dsp:cNvSpPr/>
      </dsp:nvSpPr>
      <dsp:spPr>
        <a:xfrm>
          <a:off x="880467" y="3119834"/>
          <a:ext cx="3420665" cy="13682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/>
            <a:t>Interleaved QA task</a:t>
          </a:r>
        </a:p>
      </dsp:txBody>
      <dsp:txXfrm>
        <a:off x="1564600" y="3119834"/>
        <a:ext cx="2052399" cy="13682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wmf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jpeg>
</file>

<file path=ppt/media/image250.png>
</file>

<file path=ppt/media/image251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wmf>
</file>

<file path=ppt/media/image39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9AA126-45A7-4EDA-8CFA-1A82DC3111AD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1A129-924B-40A1-97D2-8D4C6E4EA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861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from software evaluation:</a:t>
            </a:r>
          </a:p>
          <a:p>
            <a:r>
              <a:rPr lang="en-US" dirty="0"/>
              <a:t>Output depends on task &amp; user</a:t>
            </a:r>
            <a:r>
              <a:rPr lang="en-US" baseline="0" dirty="0"/>
              <a:t> / </a:t>
            </a:r>
            <a:r>
              <a:rPr lang="en-US" dirty="0"/>
              <a:t>Subjective quality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66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9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we use ‘about the same’ vs. ‘the same??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002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judgment</a:t>
            </a:r>
            <a:r>
              <a:rPr lang="en-US" baseline="0" dirty="0"/>
              <a:t> is not enough!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003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446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Pay per task: how much of judges’ time do you want</a:t>
            </a:r>
            <a:r>
              <a:rPr lang="en-US" baseline="0" dirty="0"/>
              <a:t> to borrow?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87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layout?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3073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26FBD7-0069-4AA6-9F74-3A289ACC8C9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170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Dev team should definitely be the first judges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355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4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Tasks with known answers are interleaved with regular tasks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1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Evaluation</a:t>
            </a:r>
            <a:r>
              <a:rPr lang="en-US" baseline="0" dirty="0"/>
              <a:t> is critical in every stages of development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Harry Shum: ‘We are as good as having the perfect WSE if we perfect the evaluation’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634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Judges need regular stream of jobs</a:t>
            </a:r>
            <a:r>
              <a:rPr lang="en-US" baseline="0" dirty="0"/>
              <a:t> to stick to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337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9473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24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rest of this talk, I’ll follow the steps</a:t>
            </a:r>
            <a:r>
              <a:rPr lang="en-US" baseline="0" dirty="0"/>
              <a:t> for 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123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be careful if you want to change the judging interface suddenly…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18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</a:t>
            </a:r>
            <a:r>
              <a:rPr lang="en-US" baseline="0" dirty="0"/>
              <a:t> can be derived from the sampling distribution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6805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10D2D5-8B99-4958-9B21-835D011AC9B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9729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, which is our best guess for the population mean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292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flip this,</a:t>
            </a:r>
            <a:r>
              <a:rPr lang="en-US" baseline="0" dirty="0"/>
              <a:t> you can have hypothesis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818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Compared</a:t>
            </a:r>
            <a:r>
              <a:rPr lang="en-US" baseline="0" dirty="0"/>
              <a:t> to Pt.1 where Emine focused on Academic IR evaluation, I’ll focus on what people in industry care about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67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rest of this talk, I’ll follow the steps</a:t>
            </a:r>
            <a:r>
              <a:rPr lang="en-US" baseline="0" dirty="0"/>
              <a:t> for 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60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978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25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TREC topic </a:t>
            </a:r>
            <a:r>
              <a:rPr lang="en-US" dirty="0" err="1"/>
              <a:t>desc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45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ground</a:t>
            </a:r>
            <a:r>
              <a:rPr lang="en-US" baseline="0" dirty="0"/>
              <a:t> for comparison / What if the judge doesn’t understand the intent?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76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ground</a:t>
            </a:r>
            <a:r>
              <a:rPr lang="en-US" baseline="0" dirty="0"/>
              <a:t> for comparison / What if the judge doesn’t understand the intent?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1A129-924B-40A1-97D2-8D4C6E4EACB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76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0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818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11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74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18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81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233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25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471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711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D605E-345D-424E-A287-9592BD55C3C5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F28D2-F071-4ACE-9982-2B5114F31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76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ink@Microsoft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1QfuMji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6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ter-rater_reliability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lideshare.net/ipeirotis/managing-crowdsourced-human-computation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8.w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psychologist.com/d3/CI/" TargetMode="Externa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0.png"/><Relationship Id="rId4" Type="http://schemas.openxmlformats.org/officeDocument/2006/relationships/image" Target="../media/image24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460" y="1848872"/>
            <a:ext cx="11027080" cy="2387600"/>
          </a:xfrm>
        </p:spPr>
        <p:txBody>
          <a:bodyPr>
            <a:normAutofit/>
          </a:bodyPr>
          <a:lstStyle/>
          <a:p>
            <a:r>
              <a:rPr lang="en-US" dirty="0"/>
              <a:t>Designing an End-to-End</a:t>
            </a:r>
            <a:br>
              <a:rPr lang="en-US" dirty="0"/>
            </a:br>
            <a:r>
              <a:rPr lang="en-US" dirty="0"/>
              <a:t> Offline Evaluation Pipeline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28547"/>
            <a:ext cx="9144000" cy="1655762"/>
          </a:xfrm>
        </p:spPr>
        <p:txBody>
          <a:bodyPr>
            <a:normAutofit/>
          </a:bodyPr>
          <a:lstStyle/>
          <a:p>
            <a:r>
              <a:rPr lang="en-GB" dirty="0"/>
              <a:t>Jin Young Kim, Microsoft</a:t>
            </a:r>
          </a:p>
          <a:p>
            <a:r>
              <a:rPr lang="en-GB" dirty="0">
                <a:hlinkClick r:id="rId2"/>
              </a:rPr>
              <a:t>jink@microsoft.com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0083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tasks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85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04925" y="419100"/>
            <a:ext cx="331469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Search Tasks</a:t>
            </a:r>
          </a:p>
          <a:p>
            <a:endParaRPr lang="en-US" sz="800" dirty="0"/>
          </a:p>
          <a:p>
            <a:r>
              <a:rPr lang="en-US" dirty="0"/>
              <a:t>What is </a:t>
            </a:r>
            <a:r>
              <a:rPr lang="en-US" dirty="0" smtClean="0"/>
              <a:t>crowdsourcing</a:t>
            </a:r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What’s the best resource to learn </a:t>
            </a:r>
            <a:r>
              <a:rPr lang="en-US" dirty="0" smtClean="0"/>
              <a:t>about crowdsourcing </a:t>
            </a:r>
            <a:r>
              <a:rPr lang="en-US" dirty="0"/>
              <a:t>research?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Where can I find recent news on crowdsourcing?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10150" y="419100"/>
            <a:ext cx="2008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Judging Target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150" y="2591515"/>
            <a:ext cx="5048955" cy="7906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627" t="12373" r="2641"/>
          <a:stretch/>
        </p:blipFill>
        <p:spPr>
          <a:xfrm>
            <a:off x="5010150" y="880765"/>
            <a:ext cx="5048955" cy="16439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t="10939" b="19196"/>
          <a:stretch/>
        </p:blipFill>
        <p:spPr>
          <a:xfrm>
            <a:off x="4943476" y="3448953"/>
            <a:ext cx="5115630" cy="13325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50" name="Picture 2" descr="Image result for human thinki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719" y="5350223"/>
            <a:ext cx="982757" cy="131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rrow: Bent 13"/>
          <p:cNvSpPr/>
          <p:nvPr/>
        </p:nvSpPr>
        <p:spPr>
          <a:xfrm rot="10800000">
            <a:off x="6471399" y="5046882"/>
            <a:ext cx="1238250" cy="1125318"/>
          </a:xfrm>
          <a:prstGeom prst="ben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Arrow: Bent 15"/>
          <p:cNvSpPr/>
          <p:nvPr/>
        </p:nvSpPr>
        <p:spPr>
          <a:xfrm rot="10800000" flipH="1">
            <a:off x="2504780" y="5046882"/>
            <a:ext cx="1238250" cy="1125318"/>
          </a:xfrm>
          <a:prstGeom prst="ben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43476" y="5534889"/>
            <a:ext cx="16859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Judging Criteria</a:t>
            </a:r>
          </a:p>
        </p:txBody>
      </p:sp>
    </p:spTree>
    <p:extLst>
      <p:ext uri="{BB962C8B-B14F-4D97-AF65-F5344CB8AC3E}">
        <p14:creationId xmlns:p14="http://schemas.microsoft.com/office/powerpoint/2010/main" val="321501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constitutes a task?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Task</a:t>
            </a:r>
          </a:p>
          <a:p>
            <a:pPr lvl="1"/>
            <a:r>
              <a:rPr lang="en-US" dirty="0"/>
              <a:t>An information task from user</a:t>
            </a:r>
          </a:p>
          <a:p>
            <a:endParaRPr lang="en-US" dirty="0"/>
          </a:p>
          <a:p>
            <a:r>
              <a:rPr lang="en-US" dirty="0"/>
              <a:t>Task description</a:t>
            </a:r>
          </a:p>
          <a:p>
            <a:pPr lvl="1"/>
            <a:r>
              <a:rPr lang="en-US" dirty="0"/>
              <a:t>Some (expression of) information need</a:t>
            </a:r>
          </a:p>
          <a:p>
            <a:pPr lvl="1"/>
            <a:r>
              <a:rPr lang="en-US" dirty="0"/>
              <a:t>Search query / user profile / …</a:t>
            </a:r>
          </a:p>
          <a:p>
            <a:pPr lvl="1"/>
            <a:endParaRPr lang="en-US" dirty="0"/>
          </a:p>
          <a:p>
            <a:r>
              <a:rPr lang="en-US" dirty="0"/>
              <a:t>Target</a:t>
            </a:r>
          </a:p>
          <a:p>
            <a:pPr lvl="1"/>
            <a:r>
              <a:rPr lang="en-US" dirty="0"/>
              <a:t>System response to satisfy the need</a:t>
            </a:r>
          </a:p>
          <a:p>
            <a:pPr lvl="1"/>
            <a:r>
              <a:rPr lang="en-US" dirty="0"/>
              <a:t>SERP / webpage / answer / …</a:t>
            </a:r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246" y="1551409"/>
            <a:ext cx="4197554" cy="46255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0172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tasks (queries)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Random sample of user query is common method</a:t>
            </a:r>
          </a:p>
          <a:p>
            <a:pPr lvl="1"/>
            <a:r>
              <a:rPr lang="en-US" dirty="0"/>
              <a:t>What can go wrong in this approach?</a:t>
            </a:r>
          </a:p>
          <a:p>
            <a:endParaRPr lang="en-US" dirty="0"/>
          </a:p>
          <a:p>
            <a:r>
              <a:rPr lang="en-US" dirty="0"/>
              <a:t>Sampling criteria</a:t>
            </a:r>
          </a:p>
          <a:p>
            <a:pPr lvl="1"/>
            <a:r>
              <a:rPr lang="en-US" dirty="0"/>
              <a:t>Representative: Are the samples representative of the user traffic?</a:t>
            </a:r>
          </a:p>
          <a:p>
            <a:pPr lvl="1"/>
            <a:r>
              <a:rPr lang="en-US" dirty="0"/>
              <a:t>Actionable: Are they targeted for what we’re trying to improve on?</a:t>
            </a:r>
          </a:p>
          <a:p>
            <a:endParaRPr lang="en-US" dirty="0"/>
          </a:p>
          <a:p>
            <a:r>
              <a:rPr lang="en-US" dirty="0"/>
              <a:t>Need for more context</a:t>
            </a:r>
          </a:p>
          <a:p>
            <a:pPr lvl="1"/>
            <a:r>
              <a:rPr lang="en-US" dirty="0"/>
              <a:t>Are queries specific enough for consistent judgment?</a:t>
            </a:r>
          </a:p>
        </p:txBody>
      </p:sp>
    </p:spTree>
    <p:extLst>
      <p:ext uri="{BB962C8B-B14F-4D97-AF65-F5344CB8AC3E}">
        <p14:creationId xmlns:p14="http://schemas.microsoft.com/office/powerpoint/2010/main" val="2391971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30415"/>
          <a:stretch/>
        </p:blipFill>
        <p:spPr>
          <a:xfrm>
            <a:off x="6539235" y="1825625"/>
            <a:ext cx="4949380" cy="47431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contexts if query alone is not enough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examples:</a:t>
            </a:r>
          </a:p>
          <a:p>
            <a:pPr lvl="1"/>
            <a:r>
              <a:rPr lang="en-US" dirty="0"/>
              <a:t>User’s location</a:t>
            </a:r>
          </a:p>
          <a:p>
            <a:pPr lvl="1"/>
            <a:r>
              <a:rPr lang="en-US" dirty="0"/>
              <a:t>Task description</a:t>
            </a:r>
          </a:p>
          <a:p>
            <a:pPr lvl="1"/>
            <a:r>
              <a:rPr lang="en-US" dirty="0"/>
              <a:t>Session history</a:t>
            </a:r>
          </a:p>
          <a:p>
            <a:pPr lvl="1"/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Cost of contextual judging</a:t>
            </a:r>
          </a:p>
          <a:p>
            <a:pPr lvl="1"/>
            <a:r>
              <a:rPr lang="en-US" dirty="0"/>
              <a:t>Potentially need more judgments</a:t>
            </a:r>
          </a:p>
          <a:p>
            <a:pPr lvl="1"/>
            <a:r>
              <a:rPr lang="en-US" dirty="0"/>
              <a:t>Increase judge’s cognitive load</a:t>
            </a:r>
          </a:p>
        </p:txBody>
      </p:sp>
    </p:spTree>
    <p:extLst>
      <p:ext uri="{BB962C8B-B14F-4D97-AF65-F5344CB8AC3E}">
        <p14:creationId xmlns:p14="http://schemas.microsoft.com/office/powerpoint/2010/main" val="2886393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Location</a:t>
            </a:r>
          </a:p>
          <a:p>
            <a:endParaRPr lang="en-US" dirty="0"/>
          </a:p>
          <a:p>
            <a:r>
              <a:rPr lang="en-US" dirty="0"/>
              <a:t>Another document</a:t>
            </a:r>
          </a:p>
          <a:p>
            <a:endParaRPr lang="en-US" dirty="0"/>
          </a:p>
          <a:p>
            <a:r>
              <a:rPr lang="en-US" dirty="0"/>
              <a:t>Full session history</a:t>
            </a:r>
          </a:p>
        </p:txBody>
      </p:sp>
    </p:spTree>
    <p:extLst>
      <p:ext uri="{BB962C8B-B14F-4D97-AF65-F5344CB8AC3E}">
        <p14:creationId xmlns:p14="http://schemas.microsoft.com/office/powerpoint/2010/main" val="917934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judging interface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91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would you evaluate this result?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334" y="1690688"/>
            <a:ext cx="4311522" cy="47511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7482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Judging Target: Unit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447" y="1992148"/>
            <a:ext cx="3435277" cy="37855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: Rounded Corners 4"/>
          <p:cNvSpPr/>
          <p:nvPr/>
        </p:nvSpPr>
        <p:spPr>
          <a:xfrm>
            <a:off x="5588641" y="3293706"/>
            <a:ext cx="1895910" cy="438538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/>
          <p:cNvSpPr/>
          <p:nvPr/>
        </p:nvSpPr>
        <p:spPr>
          <a:xfrm>
            <a:off x="5479092" y="1866122"/>
            <a:ext cx="3629608" cy="4021493"/>
          </a:xfrm>
          <a:prstGeom prst="roundRect">
            <a:avLst>
              <a:gd name="adj" fmla="val 3556"/>
            </a:avLst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271" y="3379684"/>
            <a:ext cx="2553327" cy="18933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: Rounded Corners 8"/>
          <p:cNvSpPr/>
          <p:nvPr/>
        </p:nvSpPr>
        <p:spPr>
          <a:xfrm>
            <a:off x="2205599" y="3306400"/>
            <a:ext cx="2722984" cy="2034540"/>
          </a:xfrm>
          <a:prstGeom prst="roundRect">
            <a:avLst>
              <a:gd name="adj" fmla="val 7008"/>
            </a:avLst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/>
          <p:cNvSpPr/>
          <p:nvPr/>
        </p:nvSpPr>
        <p:spPr>
          <a:xfrm>
            <a:off x="5588641" y="5273041"/>
            <a:ext cx="1895910" cy="504659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667500" y="2005668"/>
            <a:ext cx="2553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Whole SERP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70766" y="3238593"/>
            <a:ext cx="1957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Webpage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79092" y="5841181"/>
            <a:ext cx="3273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SERP Elements</a:t>
            </a:r>
          </a:p>
        </p:txBody>
      </p:sp>
      <p:sp>
        <p:nvSpPr>
          <p:cNvPr id="14" name="Rectangle: Rounded Corners 13"/>
          <p:cNvSpPr/>
          <p:nvPr/>
        </p:nvSpPr>
        <p:spPr>
          <a:xfrm>
            <a:off x="5588641" y="4170783"/>
            <a:ext cx="1895910" cy="4061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/>
          <p:cNvSpPr/>
          <p:nvPr/>
        </p:nvSpPr>
        <p:spPr>
          <a:xfrm rot="10800000">
            <a:off x="5021892" y="4259642"/>
            <a:ext cx="373224" cy="3172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46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7198"/>
            <a:ext cx="10515600" cy="1325563"/>
          </a:xfrm>
        </p:spPr>
        <p:txBody>
          <a:bodyPr/>
          <a:lstStyle/>
          <a:p>
            <a:r>
              <a:rPr lang="en-US" dirty="0"/>
              <a:t>Absolute vs. Relative</a:t>
            </a:r>
          </a:p>
        </p:txBody>
      </p:sp>
      <p:sp>
        <p:nvSpPr>
          <p:cNvPr id="3" name="Rounded Rectangle 6"/>
          <p:cNvSpPr/>
          <p:nvPr/>
        </p:nvSpPr>
        <p:spPr>
          <a:xfrm>
            <a:off x="838201" y="1222374"/>
            <a:ext cx="5444996" cy="2477616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099" y="1414010"/>
            <a:ext cx="2209868" cy="21483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30708" y="1320699"/>
            <a:ext cx="26228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Q: How would you rate the search results?</a:t>
            </a:r>
          </a:p>
          <a:p>
            <a:r>
              <a:rPr lang="en-US" dirty="0"/>
              <a:t>    Not Relevant</a:t>
            </a:r>
          </a:p>
          <a:p>
            <a:r>
              <a:rPr lang="en-US" dirty="0"/>
              <a:t>    Fair</a:t>
            </a:r>
          </a:p>
          <a:p>
            <a:r>
              <a:rPr lang="en-US" dirty="0"/>
              <a:t>    Good</a:t>
            </a:r>
          </a:p>
          <a:p>
            <a:r>
              <a:rPr lang="en-US" dirty="0"/>
              <a:t>    Excellent</a:t>
            </a:r>
          </a:p>
        </p:txBody>
      </p:sp>
      <p:sp>
        <p:nvSpPr>
          <p:cNvPr id="6" name="Oval 5"/>
          <p:cNvSpPr/>
          <p:nvPr/>
        </p:nvSpPr>
        <p:spPr>
          <a:xfrm>
            <a:off x="1127345" y="1984872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127345" y="2248634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127345" y="2534806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127345" y="280897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5"/>
          <p:cNvSpPr/>
          <p:nvPr/>
        </p:nvSpPr>
        <p:spPr>
          <a:xfrm>
            <a:off x="800555" y="3883594"/>
            <a:ext cx="8128252" cy="2764856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099" y="4076097"/>
            <a:ext cx="2207828" cy="243294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62982" y="3987935"/>
            <a:ext cx="30655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Q: How would you compare two </a:t>
            </a:r>
            <a:r>
              <a:rPr lang="en-US" b="1" dirty="0" smtClean="0"/>
              <a:t>sets of results</a:t>
            </a:r>
            <a:r>
              <a:rPr lang="en-US" b="1" dirty="0"/>
              <a:t>?</a:t>
            </a:r>
          </a:p>
          <a:p>
            <a:r>
              <a:rPr lang="en-US" dirty="0"/>
              <a:t>    Left much better</a:t>
            </a:r>
          </a:p>
          <a:p>
            <a:r>
              <a:rPr lang="en-US" dirty="0"/>
              <a:t>    Left better</a:t>
            </a:r>
          </a:p>
          <a:p>
            <a:r>
              <a:rPr lang="en-US" dirty="0"/>
              <a:t>    About the same</a:t>
            </a:r>
          </a:p>
          <a:p>
            <a:r>
              <a:rPr lang="en-US" dirty="0"/>
              <a:t>    Right better</a:t>
            </a:r>
          </a:p>
          <a:p>
            <a:r>
              <a:rPr lang="en-US" dirty="0"/>
              <a:t>    Right much better</a:t>
            </a:r>
          </a:p>
        </p:txBody>
      </p:sp>
      <p:sp>
        <p:nvSpPr>
          <p:cNvPr id="14" name="Oval 13"/>
          <p:cNvSpPr/>
          <p:nvPr/>
        </p:nvSpPr>
        <p:spPr>
          <a:xfrm>
            <a:off x="1059619" y="464169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059619" y="4915870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59619" y="5202042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059619" y="547621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59619" y="5750388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790" y="4076098"/>
            <a:ext cx="2236239" cy="2432946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1030708" y="3042267"/>
            <a:ext cx="170053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Absolute</a:t>
            </a:r>
            <a:endParaRPr lang="en-US" sz="2000" dirty="0"/>
          </a:p>
        </p:txBody>
      </p:sp>
      <p:sp>
        <p:nvSpPr>
          <p:cNvPr id="28" name="Rectangle 27"/>
          <p:cNvSpPr/>
          <p:nvPr/>
        </p:nvSpPr>
        <p:spPr>
          <a:xfrm>
            <a:off x="962982" y="5989309"/>
            <a:ext cx="155606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Relative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2858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Bio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Graduated from UMass Amherst with </a:t>
            </a:r>
            <a:r>
              <a:rPr lang="en-US" dirty="0" err="1"/>
              <a:t>Ph.D</a:t>
            </a:r>
            <a:r>
              <a:rPr lang="en-US" dirty="0"/>
              <a:t> in 2012</a:t>
            </a:r>
          </a:p>
          <a:p>
            <a:endParaRPr lang="en-US" dirty="0"/>
          </a:p>
          <a:p>
            <a:r>
              <a:rPr lang="en-US" dirty="0"/>
              <a:t>Spent past 4 years in Bing’s Relevance Measurement / Science Team</a:t>
            </a:r>
          </a:p>
          <a:p>
            <a:endParaRPr lang="en-US" dirty="0"/>
          </a:p>
          <a:p>
            <a:r>
              <a:rPr lang="en-US" dirty="0"/>
              <a:t>Taught MSFT course on offline evaluation</a:t>
            </a:r>
          </a:p>
          <a:p>
            <a:endParaRPr lang="en-US" dirty="0"/>
          </a:p>
          <a:p>
            <a:r>
              <a:rPr lang="en-US" dirty="0"/>
              <a:t>Passionate for working with data of all kinds </a:t>
            </a:r>
            <a:br>
              <a:rPr lang="en-US" dirty="0"/>
            </a:br>
            <a:r>
              <a:rPr lang="en-US" dirty="0"/>
              <a:t>(search, personal, baseball, …)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048" y="3713260"/>
            <a:ext cx="4435874" cy="300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26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4463348" y="1690688"/>
            <a:ext cx="6960269" cy="4524900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judging interface: SERP*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Responses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Judging Target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539" y="1885339"/>
            <a:ext cx="3695845" cy="40726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55856" y="1789013"/>
            <a:ext cx="26228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Q: How would you rate the search results?</a:t>
            </a:r>
          </a:p>
          <a:p>
            <a:r>
              <a:rPr lang="en-US" dirty="0"/>
              <a:t>    Not Relevant</a:t>
            </a:r>
          </a:p>
          <a:p>
            <a:r>
              <a:rPr lang="en-US" dirty="0"/>
              <a:t>    Fair</a:t>
            </a:r>
          </a:p>
          <a:p>
            <a:r>
              <a:rPr lang="en-US" dirty="0"/>
              <a:t>    Good</a:t>
            </a:r>
          </a:p>
          <a:p>
            <a:r>
              <a:rPr lang="en-US" dirty="0"/>
              <a:t>    Excellent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Q: Why do you think so?</a:t>
            </a:r>
            <a:endParaRPr lang="en-US" dirty="0"/>
          </a:p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752493" y="2453186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752493" y="2716948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752493" y="3003120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752493" y="327729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4764655" y="4467250"/>
            <a:ext cx="2285484" cy="148261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700759" y="6256596"/>
            <a:ext cx="4485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*SERP: Search Engine Results Page</a:t>
            </a:r>
          </a:p>
        </p:txBody>
      </p:sp>
    </p:spTree>
    <p:extLst>
      <p:ext uri="{BB962C8B-B14F-4D97-AF65-F5344CB8AC3E}">
        <p14:creationId xmlns:p14="http://schemas.microsoft.com/office/powerpoint/2010/main" val="3406250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Design your own Judging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can go wrong with the evaluation interface?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can you improve the evaluation interface?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394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go wrong 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Judges may like some part of the page, but not others</a:t>
            </a:r>
          </a:p>
          <a:p>
            <a:endParaRPr lang="en-US" dirty="0"/>
          </a:p>
          <a:p>
            <a:r>
              <a:rPr lang="en-US" dirty="0"/>
              <a:t>Judges may not understand the query at all</a:t>
            </a:r>
          </a:p>
          <a:p>
            <a:endParaRPr lang="en-US" dirty="0"/>
          </a:p>
          <a:p>
            <a:r>
              <a:rPr lang="en-US" dirty="0"/>
              <a:t>Each judge may understand the task differently</a:t>
            </a:r>
          </a:p>
          <a:p>
            <a:endParaRPr lang="en-US" dirty="0"/>
          </a:p>
          <a:p>
            <a:r>
              <a:rPr lang="en-US" dirty="0"/>
              <a:t>Rating can be very subjective without a clear baseline</a:t>
            </a:r>
          </a:p>
          <a:p>
            <a:endParaRPr lang="en-US" dirty="0"/>
          </a:p>
          <a:p>
            <a:r>
              <a:rPr lang="en-US" dirty="0"/>
              <a:t>…</a:t>
            </a:r>
          </a:p>
        </p:txBody>
      </p:sp>
      <p:pic>
        <p:nvPicPr>
          <p:cNvPr id="2050" name="Picture 2" descr="http://3.bp.blogspot.com/-06Zvs__EZAM/TZlBBEAOHOI/AAAAAAAAAOY/V364ItyZfhs/s1600/Wonderin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4072" y="4625036"/>
            <a:ext cx="1835619" cy="189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91375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2364204" y="1821442"/>
            <a:ext cx="6960269" cy="4524900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judging interface: web result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56712" y="1919767"/>
            <a:ext cx="26228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Given ‘</a:t>
            </a:r>
            <a:r>
              <a:rPr lang="en-US" b="1" i="1" dirty="0"/>
              <a:t>crowdsourcing</a:t>
            </a:r>
            <a:r>
              <a:rPr lang="en-US" b="1" dirty="0"/>
              <a:t>’ as a query, how would you rate the webpage?</a:t>
            </a:r>
          </a:p>
          <a:p>
            <a:r>
              <a:rPr lang="en-US" dirty="0"/>
              <a:t>    Not Relevant</a:t>
            </a:r>
          </a:p>
          <a:p>
            <a:r>
              <a:rPr lang="en-US" dirty="0"/>
              <a:t>    Fair</a:t>
            </a:r>
          </a:p>
          <a:p>
            <a:r>
              <a:rPr lang="en-US" dirty="0"/>
              <a:t>    Good</a:t>
            </a:r>
          </a:p>
          <a:p>
            <a:r>
              <a:rPr lang="en-US" dirty="0"/>
              <a:t>    Excellent</a:t>
            </a:r>
          </a:p>
          <a:p>
            <a:r>
              <a:rPr lang="en-US" dirty="0"/>
              <a:t>    </a:t>
            </a:r>
          </a:p>
          <a:p>
            <a:endParaRPr lang="en-US" dirty="0"/>
          </a:p>
          <a:p>
            <a:r>
              <a:rPr lang="en-US" b="1" dirty="0"/>
              <a:t>Q: Why do you think so?</a:t>
            </a:r>
            <a:endParaRPr lang="en-US" dirty="0"/>
          </a:p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653349" y="287203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653349" y="3135801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653349" y="342197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653349" y="3696146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665511" y="4841310"/>
            <a:ext cx="2285484" cy="123930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0903" y="2061614"/>
            <a:ext cx="3556458" cy="408367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808253" y="6401848"/>
            <a:ext cx="4055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Now the judging target is specific enough</a:t>
            </a:r>
          </a:p>
        </p:txBody>
      </p:sp>
    </p:spTree>
    <p:extLst>
      <p:ext uri="{BB962C8B-B14F-4D97-AF65-F5344CB8AC3E}">
        <p14:creationId xmlns:p14="http://schemas.microsoft.com/office/powerpoint/2010/main" val="4280998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Judging Guideline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03574" cy="4351338"/>
          </a:xfrm>
        </p:spPr>
        <p:txBody>
          <a:bodyPr/>
          <a:lstStyle/>
          <a:p>
            <a:r>
              <a:rPr lang="en-US" dirty="0"/>
              <a:t>A document for judges to read before starting the task</a:t>
            </a:r>
          </a:p>
          <a:p>
            <a:endParaRPr lang="en-US" dirty="0"/>
          </a:p>
          <a:p>
            <a:r>
              <a:rPr lang="en-US" dirty="0"/>
              <a:t>Need to keep simple (i.e., one page), especially for crowd judges</a:t>
            </a:r>
          </a:p>
          <a:p>
            <a:endParaRPr lang="en-US" dirty="0"/>
          </a:p>
          <a:p>
            <a:r>
              <a:rPr lang="en-US" dirty="0"/>
              <a:t>Can’t rely on the guideline for all instructions: use training / tooltips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099" y="680718"/>
            <a:ext cx="4837325" cy="567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512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judging interface: Side-by-side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19890" y="1797619"/>
            <a:ext cx="10633910" cy="4421602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838" y="1990122"/>
            <a:ext cx="3641253" cy="40125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82317" y="1901960"/>
            <a:ext cx="26228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Q: How would you compare two results?</a:t>
            </a:r>
          </a:p>
          <a:p>
            <a:r>
              <a:rPr lang="en-US" dirty="0"/>
              <a:t>    Left much better</a:t>
            </a:r>
          </a:p>
          <a:p>
            <a:r>
              <a:rPr lang="en-US" dirty="0"/>
              <a:t>    Left better</a:t>
            </a:r>
          </a:p>
          <a:p>
            <a:r>
              <a:rPr lang="en-US" dirty="0"/>
              <a:t>    About the same</a:t>
            </a:r>
          </a:p>
          <a:p>
            <a:r>
              <a:rPr lang="en-US" dirty="0"/>
              <a:t>    Right better</a:t>
            </a:r>
          </a:p>
          <a:p>
            <a:r>
              <a:rPr lang="en-US" dirty="0"/>
              <a:t>    Right much better</a:t>
            </a:r>
          </a:p>
          <a:p>
            <a:endParaRPr lang="en-US" dirty="0"/>
          </a:p>
          <a:p>
            <a:r>
              <a:rPr lang="en-US" b="1" dirty="0"/>
              <a:t>Q: Why do you think so?</a:t>
            </a:r>
            <a:endParaRPr lang="en-US" dirty="0"/>
          </a:p>
          <a:p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978954" y="256613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78954" y="282989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978954" y="311606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978954" y="3390240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78954" y="366441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91116" y="4580197"/>
            <a:ext cx="2285484" cy="1422456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6125" y="1990122"/>
            <a:ext cx="3688113" cy="40125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62319" y="6357315"/>
            <a:ext cx="5791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other page establishes a clear baseline for the judgment</a:t>
            </a:r>
          </a:p>
        </p:txBody>
      </p:sp>
    </p:spTree>
    <p:extLst>
      <p:ext uri="{BB962C8B-B14F-4D97-AF65-F5344CB8AC3E}">
        <p14:creationId xmlns:p14="http://schemas.microsoft.com/office/powerpoint/2010/main" val="719093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5750" y="374650"/>
            <a:ext cx="3590925" cy="1325563"/>
          </a:xfrm>
        </p:spPr>
        <p:txBody>
          <a:bodyPr>
            <a:noAutofit/>
          </a:bodyPr>
          <a:lstStyle/>
          <a:p>
            <a:r>
              <a:rPr lang="en-US" sz="2800" b="1" dirty="0"/>
              <a:t>Evaluating Search Systems Using Result Page Context </a:t>
            </a:r>
            <a:br>
              <a:rPr lang="en-US" sz="2800" b="1" dirty="0"/>
            </a:b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100" y="0"/>
            <a:ext cx="8724900" cy="665890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5750" y="1515547"/>
            <a:ext cx="31813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hlinkClick r:id="rId3"/>
              </a:rPr>
              <a:t>Bailey et al. 2011 http://bit.ly/1QfuMji</a:t>
            </a:r>
            <a:r>
              <a:rPr lang="en-US" b="1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068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463" y="365125"/>
            <a:ext cx="10819074" cy="1325563"/>
          </a:xfrm>
        </p:spPr>
        <p:txBody>
          <a:bodyPr>
            <a:normAutofit/>
          </a:bodyPr>
          <a:lstStyle/>
          <a:p>
            <a:r>
              <a:rPr lang="en-US" dirty="0"/>
              <a:t>Evaluation by Comparing Result Sets in Context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670" y="1825625"/>
            <a:ext cx="7620660" cy="474767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088316" y="1204159"/>
            <a:ext cx="1358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[Thomas’06]</a:t>
            </a:r>
          </a:p>
        </p:txBody>
      </p:sp>
    </p:spTree>
    <p:extLst>
      <p:ext uri="{BB962C8B-B14F-4D97-AF65-F5344CB8AC3E}">
        <p14:creationId xmlns:p14="http://schemas.microsoft.com/office/powerpoint/2010/main" val="1114261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or There: Preference Judgments for Relevance </a:t>
            </a:r>
            <a:r>
              <a:rPr lang="en-US" baseline="-25000" dirty="0"/>
              <a:t>[</a:t>
            </a:r>
            <a:r>
              <a:rPr lang="en-US" baseline="-25000" dirty="0" err="1"/>
              <a:t>Carterette</a:t>
            </a:r>
            <a:r>
              <a:rPr lang="en-US" baseline="-25000" dirty="0"/>
              <a:t> et al. 2008]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3" y="1767472"/>
            <a:ext cx="7320935" cy="45116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769" y="1748025"/>
            <a:ext cx="7205926" cy="45286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07743" y="6311900"/>
            <a:ext cx="534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inter-judge agreement in preference judgement</a:t>
            </a:r>
          </a:p>
        </p:txBody>
      </p:sp>
    </p:spTree>
    <p:extLst>
      <p:ext uri="{BB962C8B-B14F-4D97-AF65-F5344CB8AC3E}">
        <p14:creationId xmlns:p14="http://schemas.microsoft.com/office/powerpoint/2010/main" val="3798829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Deciding on Judging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your measurement target?</a:t>
            </a:r>
          </a:p>
          <a:p>
            <a:pPr lvl="1"/>
            <a:r>
              <a:rPr lang="en-US" dirty="0"/>
              <a:t>Single feature</a:t>
            </a:r>
          </a:p>
          <a:p>
            <a:pPr lvl="1"/>
            <a:r>
              <a:rPr lang="en-US" dirty="0"/>
              <a:t>Whole experience</a:t>
            </a:r>
          </a:p>
          <a:p>
            <a:endParaRPr lang="en-US" dirty="0"/>
          </a:p>
          <a:p>
            <a:r>
              <a:rPr lang="en-US" dirty="0"/>
              <a:t>What’s your measurement goal?</a:t>
            </a:r>
          </a:p>
          <a:p>
            <a:pPr lvl="1"/>
            <a:r>
              <a:rPr lang="en-US" dirty="0"/>
              <a:t>Competitive analysis: relative</a:t>
            </a:r>
          </a:p>
          <a:p>
            <a:pPr lvl="1"/>
            <a:r>
              <a:rPr lang="en-US" dirty="0"/>
              <a:t>Training data collection: absolute</a:t>
            </a:r>
          </a:p>
          <a:p>
            <a:pPr lvl="1"/>
            <a:r>
              <a:rPr lang="en-US" dirty="0"/>
              <a:t>Shipping decision: both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933" y="815752"/>
            <a:ext cx="4980389" cy="54882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6959600" y="1600201"/>
            <a:ext cx="2819399" cy="11006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874932" y="1422400"/>
            <a:ext cx="4980390" cy="4881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0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Data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would you evaluate Web Search, App Recommendations, and even an Intelligent Agent?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077" y="3091510"/>
            <a:ext cx="4972484" cy="33149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780" y="3091510"/>
            <a:ext cx="4073495" cy="3472814"/>
          </a:xfrm>
          <a:prstGeom prst="rect">
            <a:avLst/>
          </a:prstGeom>
        </p:spPr>
      </p:pic>
      <p:pic>
        <p:nvPicPr>
          <p:cNvPr id="1026" name="Picture 2" descr="http://cdn1.vox-cdn.com/assets/4222613/cortana-windows-phone-theverge-5_1020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5024" y="3091510"/>
            <a:ext cx="5240046" cy="3472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335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judging interface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to ask</a:t>
            </a:r>
          </a:p>
          <a:p>
            <a:pPr lvl="1"/>
            <a:r>
              <a:rPr lang="en-US" dirty="0"/>
              <a:t>Labels (of relevance, etc.)</a:t>
            </a:r>
          </a:p>
          <a:p>
            <a:pPr lvl="1"/>
            <a:r>
              <a:rPr lang="en-US" dirty="0"/>
              <a:t>Comments / Rationale</a:t>
            </a:r>
          </a:p>
          <a:p>
            <a:pPr lvl="1"/>
            <a:endParaRPr lang="en-US" dirty="0"/>
          </a:p>
          <a:p>
            <a:r>
              <a:rPr lang="en-US" dirty="0"/>
              <a:t>What’s the trade-off here?</a:t>
            </a:r>
          </a:p>
          <a:p>
            <a:pPr lvl="1"/>
            <a:r>
              <a:rPr lang="en-US" dirty="0"/>
              <a:t>Quantity vs. Quality vs. Cost</a:t>
            </a:r>
          </a:p>
          <a:p>
            <a:pPr lvl="1"/>
            <a:r>
              <a:rPr lang="en-US" dirty="0"/>
              <a:t>You can’t aim for everything!</a:t>
            </a:r>
          </a:p>
          <a:p>
            <a:endParaRPr lang="en-US" dirty="0"/>
          </a:p>
          <a:p>
            <a:r>
              <a:rPr lang="en-US" dirty="0"/>
              <a:t>How to make decisions?</a:t>
            </a:r>
          </a:p>
          <a:p>
            <a:pPr lvl="1"/>
            <a:r>
              <a:rPr lang="en-US" dirty="0"/>
              <a:t>Information-centric task</a:t>
            </a:r>
          </a:p>
          <a:p>
            <a:pPr lvl="1"/>
            <a:r>
              <a:rPr lang="en-US" dirty="0"/>
              <a:t>Number-centric task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071140370"/>
              </p:ext>
            </p:extLst>
          </p:nvPr>
        </p:nvGraphicFramePr>
        <p:xfrm>
          <a:off x="5960534" y="2362200"/>
          <a:ext cx="5630334" cy="3852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8884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on judging interface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plain language (i.e., avoid jargons)</a:t>
            </a:r>
          </a:p>
          <a:p>
            <a:endParaRPr lang="en-US" dirty="0"/>
          </a:p>
          <a:p>
            <a:r>
              <a:rPr lang="en-US" dirty="0"/>
              <a:t>Make the UI light and simple (e.g., no scroll)</a:t>
            </a:r>
          </a:p>
          <a:p>
            <a:endParaRPr lang="en-US" dirty="0"/>
          </a:p>
          <a:p>
            <a:r>
              <a:rPr lang="en-US" dirty="0"/>
              <a:t>Put ‘I don’t know’ (or skip) option (to avoid random responses)</a:t>
            </a:r>
          </a:p>
          <a:p>
            <a:endParaRPr lang="en-US" dirty="0"/>
          </a:p>
          <a:p>
            <a:r>
              <a:rPr lang="en-US" dirty="0"/>
              <a:t>Collect </a:t>
            </a:r>
            <a:r>
              <a:rPr lang="en-US" u="sng" dirty="0"/>
              <a:t>optional</a:t>
            </a:r>
            <a:r>
              <a:rPr lang="en-US" dirty="0"/>
              <a:t> textual comments (for rationale or feedback)</a:t>
            </a:r>
          </a:p>
          <a:p>
            <a:endParaRPr lang="en-US" dirty="0"/>
          </a:p>
          <a:p>
            <a:r>
              <a:rPr lang="en-US" dirty="0"/>
              <a:t>Collect judging time and behavioral log data (for quality control)</a:t>
            </a:r>
          </a:p>
        </p:txBody>
      </p:sp>
    </p:spTree>
    <p:extLst>
      <p:ext uri="{BB962C8B-B14F-4D97-AF65-F5344CB8AC3E}">
        <p14:creationId xmlns:p14="http://schemas.microsoft.com/office/powerpoint/2010/main" val="21599693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008783" cy="1325563"/>
          </a:xfrm>
        </p:spPr>
        <p:txBody>
          <a:bodyPr/>
          <a:lstStyle/>
          <a:p>
            <a:r>
              <a:rPr lang="en-US" dirty="0"/>
              <a:t>Using Hidden Tasks for Quality Control </a:t>
            </a:r>
            <a:r>
              <a:rPr lang="en-US" baseline="-25000" dirty="0"/>
              <a:t>[Alonso ’15]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77963" cy="4351338"/>
          </a:xfrm>
        </p:spPr>
        <p:txBody>
          <a:bodyPr/>
          <a:lstStyle/>
          <a:p>
            <a:r>
              <a:rPr lang="en-US" dirty="0"/>
              <a:t>Ask simple questions that require judges to read the contents</a:t>
            </a:r>
          </a:p>
          <a:p>
            <a:endParaRPr lang="en-US" dirty="0"/>
          </a:p>
          <a:p>
            <a:r>
              <a:rPr lang="en-US" dirty="0"/>
              <a:t>This prepare the judge for actual judging task</a:t>
            </a:r>
          </a:p>
          <a:p>
            <a:endParaRPr lang="en-US" dirty="0"/>
          </a:p>
          <a:p>
            <a:r>
              <a:rPr lang="en-US" dirty="0"/>
              <a:t>This provide ways to verify if the response is bogus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163" y="1825625"/>
            <a:ext cx="6130820" cy="38969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3612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an experiment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726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judgments to an experiment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  <a:p>
            <a:pPr lvl="1"/>
            <a:r>
              <a:rPr lang="en-US" dirty="0"/>
              <a:t>A set of judgments collected with a particular goal</a:t>
            </a:r>
          </a:p>
          <a:p>
            <a:pPr lvl="1"/>
            <a:r>
              <a:rPr lang="en-US" dirty="0"/>
              <a:t>A typical experiment consists of many tasks and judgments</a:t>
            </a:r>
          </a:p>
          <a:p>
            <a:pPr lvl="1"/>
            <a:r>
              <a:rPr lang="en-US" dirty="0"/>
              <a:t>Multiple judgments are collected for each task (overlap)</a:t>
            </a:r>
          </a:p>
          <a:p>
            <a:pPr lvl="1"/>
            <a:endParaRPr lang="en-US" dirty="0"/>
          </a:p>
          <a:p>
            <a:r>
              <a:rPr lang="en-US" dirty="0"/>
              <a:t>Types of goals</a:t>
            </a:r>
          </a:p>
          <a:p>
            <a:pPr lvl="1"/>
            <a:r>
              <a:rPr lang="en-US" dirty="0"/>
              <a:t>Resource planning: where to invest in next few months?</a:t>
            </a:r>
          </a:p>
          <a:p>
            <a:pPr lvl="1"/>
            <a:r>
              <a:rPr lang="en-US" dirty="0"/>
              <a:t>Feature debugging: what can go wrong with this feature?</a:t>
            </a:r>
          </a:p>
          <a:p>
            <a:pPr lvl="1"/>
            <a:r>
              <a:rPr lang="en-US" dirty="0"/>
              <a:t>Shipping decision: should we ship the feature to the production?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0916134"/>
              </p:ext>
            </p:extLst>
          </p:nvPr>
        </p:nvGraphicFramePr>
        <p:xfrm>
          <a:off x="10287970" y="2218224"/>
          <a:ext cx="1365585" cy="329184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551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5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51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10014192" y="5535727"/>
            <a:ext cx="1960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9 tasks X 3 overlap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386018" y="1825625"/>
            <a:ext cx="119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Judgments</a:t>
            </a:r>
          </a:p>
        </p:txBody>
      </p:sp>
      <p:sp>
        <p:nvSpPr>
          <p:cNvPr id="15" name="TextBox 14"/>
          <p:cNvSpPr txBox="1"/>
          <p:nvPr/>
        </p:nvSpPr>
        <p:spPr>
          <a:xfrm rot="16200000">
            <a:off x="9773542" y="3706185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Tasks</a:t>
            </a:r>
          </a:p>
        </p:txBody>
      </p:sp>
    </p:spTree>
    <p:extLst>
      <p:ext uri="{BB962C8B-B14F-4D97-AF65-F5344CB8AC3E}">
        <p14:creationId xmlns:p14="http://schemas.microsoft.com/office/powerpoint/2010/main" val="21071671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Breakdown of Experimental Cost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much money (time) spent per task?</a:t>
            </a:r>
          </a:p>
          <a:p>
            <a:endParaRPr lang="en-US" dirty="0"/>
          </a:p>
          <a:p>
            <a:r>
              <a:rPr lang="en-US" dirty="0"/>
              <a:t>How many (overlap) judgments per task?</a:t>
            </a:r>
          </a:p>
          <a:p>
            <a:endParaRPr lang="en-US" dirty="0"/>
          </a:p>
          <a:p>
            <a:r>
              <a:rPr lang="en-US" dirty="0"/>
              <a:t>How many tasks within experiment?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1075890" y="4850490"/>
            <a:ext cx="2295801" cy="782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$ (time) </a:t>
            </a:r>
            <a:br>
              <a:rPr lang="en-US" sz="2000" b="1" dirty="0"/>
            </a:br>
            <a:r>
              <a:rPr lang="en-US" sz="2000" b="1" dirty="0"/>
              <a:t>per Judgment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937420" y="4850490"/>
            <a:ext cx="2295801" cy="782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# Judgments </a:t>
            </a:r>
            <a:br>
              <a:rPr lang="en-US" sz="2000" b="1" dirty="0"/>
            </a:br>
            <a:r>
              <a:rPr lang="en-US" sz="2000" b="1" dirty="0"/>
              <a:t>per Task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798950" y="4838298"/>
            <a:ext cx="2295801" cy="782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# Tasks within Experiment</a:t>
            </a:r>
          </a:p>
        </p:txBody>
      </p:sp>
      <p:sp>
        <p:nvSpPr>
          <p:cNvPr id="17" name="Cross 16"/>
          <p:cNvSpPr/>
          <p:nvPr/>
        </p:nvSpPr>
        <p:spPr>
          <a:xfrm rot="18900000">
            <a:off x="3552831" y="5200324"/>
            <a:ext cx="203449" cy="183316"/>
          </a:xfrm>
          <a:prstGeom prst="plus">
            <a:avLst>
              <a:gd name="adj" fmla="val 40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18" name="Cross 17"/>
          <p:cNvSpPr/>
          <p:nvPr/>
        </p:nvSpPr>
        <p:spPr>
          <a:xfrm rot="18900000">
            <a:off x="6414360" y="5200325"/>
            <a:ext cx="203449" cy="183316"/>
          </a:xfrm>
          <a:prstGeom prst="plus">
            <a:avLst>
              <a:gd name="adj" fmla="val 40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/>
          <p:cNvSpPr txBox="1"/>
          <p:nvPr/>
        </p:nvSpPr>
        <p:spPr>
          <a:xfrm>
            <a:off x="1275547" y="5761586"/>
            <a:ext cx="2242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cent = 30 second</a:t>
            </a:r>
          </a:p>
          <a:p>
            <a:r>
              <a:rPr lang="en-US" dirty="0"/>
              <a:t>(12$/HR)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83402" y="5736070"/>
            <a:ext cx="2149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 judgments per task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36385" y="5736070"/>
            <a:ext cx="820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 tasks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35771"/>
              </p:ext>
            </p:extLst>
          </p:nvPr>
        </p:nvGraphicFramePr>
        <p:xfrm>
          <a:off x="10287970" y="2444083"/>
          <a:ext cx="1365585" cy="329184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551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5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51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5435"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9" name="Rectangle 18"/>
          <p:cNvSpPr/>
          <p:nvPr/>
        </p:nvSpPr>
        <p:spPr>
          <a:xfrm>
            <a:off x="10172140" y="5761586"/>
            <a:ext cx="1619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Total cost: 2.7$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386018" y="2051484"/>
            <a:ext cx="119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Judgments</a:t>
            </a:r>
          </a:p>
        </p:txBody>
      </p:sp>
      <p:sp>
        <p:nvSpPr>
          <p:cNvPr id="21" name="TextBox 20"/>
          <p:cNvSpPr txBox="1"/>
          <p:nvPr/>
        </p:nvSpPr>
        <p:spPr>
          <a:xfrm rot="16200000">
            <a:off x="9773542" y="3932044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Tasks</a:t>
            </a:r>
          </a:p>
        </p:txBody>
      </p:sp>
    </p:spTree>
    <p:extLst>
      <p:ext uri="{BB962C8B-B14F-4D97-AF65-F5344CB8AC3E}">
        <p14:creationId xmlns:p14="http://schemas.microsoft.com/office/powerpoint/2010/main" val="38457908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Pay per Task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Higher pay per task doesn’t improve judging quality, but throughput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107" y="2542829"/>
            <a:ext cx="4390568" cy="3784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938" y="2492632"/>
            <a:ext cx="4516165" cy="3819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5628104" y="1027906"/>
            <a:ext cx="2551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[Mason and Watts, 2009]</a:t>
            </a:r>
          </a:p>
        </p:txBody>
      </p:sp>
    </p:spTree>
    <p:extLst>
      <p:ext uri="{BB962C8B-B14F-4D97-AF65-F5344CB8AC3E}">
        <p14:creationId xmlns:p14="http://schemas.microsoft.com/office/powerpoint/2010/main" val="31586429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overlap judgments?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task understanding</a:t>
            </a:r>
          </a:p>
          <a:p>
            <a:pPr lvl="1"/>
            <a:r>
              <a:rPr lang="en-US" dirty="0"/>
              <a:t>What’s the distribution of labels?</a:t>
            </a:r>
          </a:p>
          <a:p>
            <a:pPr lvl="1"/>
            <a:r>
              <a:rPr lang="en-US" dirty="0"/>
              <a:t>What are judges’ collective feedback?</a:t>
            </a:r>
          </a:p>
          <a:p>
            <a:pPr lvl="1"/>
            <a:endParaRPr lang="en-US" dirty="0"/>
          </a:p>
          <a:p>
            <a:r>
              <a:rPr lang="en-US" dirty="0"/>
              <a:t>Quality control for labels / judges</a:t>
            </a:r>
          </a:p>
          <a:p>
            <a:pPr lvl="1"/>
            <a:r>
              <a:rPr lang="en-US" dirty="0"/>
              <a:t>What is the majority opinion for each task?</a:t>
            </a:r>
          </a:p>
          <a:p>
            <a:pPr lvl="1"/>
            <a:r>
              <a:rPr lang="en-US" dirty="0"/>
              <a:t>Who tends to disagree with the majority opinion?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3074" name="Picture 2" descr="http://butnowyouknow.files.wordpress.com/2009/08/majority-scal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1158" y="3381440"/>
            <a:ext cx="3866882" cy="301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838200" y="5357004"/>
            <a:ext cx="6597770" cy="10416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Majority opinion is not always right, especially before you have enough of good judges</a:t>
            </a:r>
          </a:p>
        </p:txBody>
      </p:sp>
    </p:spTree>
    <p:extLst>
      <p:ext uri="{BB962C8B-B14F-4D97-AF65-F5344CB8AC3E}">
        <p14:creationId xmlns:p14="http://schemas.microsoft.com/office/powerpoint/2010/main" val="283354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Majority Voting and Label Quality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4286"/>
            <a:ext cx="10515600" cy="4351338"/>
          </a:xfrm>
        </p:spPr>
        <p:txBody>
          <a:bodyPr/>
          <a:lstStyle/>
          <a:p>
            <a:r>
              <a:rPr lang="en-GB" dirty="0"/>
              <a:t>Ask multiple labellers, keep majority label as “true” label</a:t>
            </a:r>
          </a:p>
          <a:p>
            <a:r>
              <a:rPr lang="en-GB" dirty="0"/>
              <a:t>Quality is probability of being correct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348" y="2667009"/>
            <a:ext cx="7205366" cy="3972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0262" y="3854254"/>
            <a:ext cx="225489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latin typeface="Calibri" panose="020F0502020204030204" pitchFamily="34" charset="0"/>
              </a:rPr>
              <a:t>p</a:t>
            </a:r>
            <a:r>
              <a:rPr lang="en-GB" sz="2000" dirty="0">
                <a:latin typeface="Calibri" panose="020F0502020204030204" pitchFamily="34" charset="0"/>
              </a:rPr>
              <a:t>: probability</a:t>
            </a:r>
          </a:p>
          <a:p>
            <a:r>
              <a:rPr lang="en-GB" sz="2000" dirty="0">
                <a:latin typeface="Calibri" panose="020F0502020204030204" pitchFamily="34" charset="0"/>
              </a:rPr>
              <a:t>of individual </a:t>
            </a:r>
            <a:r>
              <a:rPr lang="en-GB" sz="2000" dirty="0">
                <a:latin typeface="Calibri-Bold"/>
              </a:rPr>
              <a:t>labeller</a:t>
            </a:r>
            <a:r>
              <a:rPr lang="en-GB" sz="2000" b="1" dirty="0">
                <a:latin typeface="Calibri-Bold"/>
              </a:rPr>
              <a:t> </a:t>
            </a:r>
            <a:r>
              <a:rPr lang="en-GB" sz="2000" dirty="0">
                <a:latin typeface="Calibri-Bold"/>
              </a:rPr>
              <a:t>being correct</a:t>
            </a:r>
            <a:endParaRPr lang="en-GB" sz="2000" dirty="0"/>
          </a:p>
        </p:txBody>
      </p:sp>
      <p:sp>
        <p:nvSpPr>
          <p:cNvPr id="7" name="Rectangle 6"/>
          <p:cNvSpPr/>
          <p:nvPr/>
        </p:nvSpPr>
        <p:spPr>
          <a:xfrm>
            <a:off x="8431628" y="1003881"/>
            <a:ext cx="2965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Kuncheva</a:t>
            </a:r>
            <a:r>
              <a:rPr lang="en-US" dirty="0"/>
              <a:t> et al., PA&amp;A, 2003]</a:t>
            </a:r>
          </a:p>
        </p:txBody>
      </p:sp>
    </p:spTree>
    <p:extLst>
      <p:ext uri="{BB962C8B-B14F-4D97-AF65-F5344CB8AC3E}">
        <p14:creationId xmlns:p14="http://schemas.microsoft.com/office/powerpoint/2010/main" val="25391156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vs. Low overlap 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High-overlap</a:t>
            </a:r>
          </a:p>
          <a:p>
            <a:pPr lvl="1"/>
            <a:r>
              <a:rPr lang="en-US" dirty="0"/>
              <a:t>Early iteration stage</a:t>
            </a:r>
          </a:p>
          <a:p>
            <a:pPr lvl="1"/>
            <a:r>
              <a:rPr lang="en-US" dirty="0"/>
              <a:t>Information-centric tasks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Low-overlap</a:t>
            </a:r>
          </a:p>
          <a:p>
            <a:pPr lvl="1"/>
            <a:r>
              <a:rPr lang="en-US" dirty="0"/>
              <a:t>Mature / production stage</a:t>
            </a:r>
          </a:p>
          <a:p>
            <a:pPr lvl="1"/>
            <a:r>
              <a:rPr lang="en-US" dirty="0"/>
              <a:t>Number-centric tasks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819631"/>
              </p:ext>
            </p:extLst>
          </p:nvPr>
        </p:nvGraphicFramePr>
        <p:xfrm>
          <a:off x="1303878" y="4053612"/>
          <a:ext cx="3935664" cy="109728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372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7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72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72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7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7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3729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29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3729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3736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736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736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80636"/>
              </p:ext>
            </p:extLst>
          </p:nvPr>
        </p:nvGraphicFramePr>
        <p:xfrm>
          <a:off x="10252692" y="3084101"/>
          <a:ext cx="1365585" cy="329184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551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5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51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5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224727" y="5140805"/>
            <a:ext cx="1960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3 tasks X 9 overlap</a:t>
            </a:r>
          </a:p>
        </p:txBody>
      </p:sp>
      <p:sp>
        <p:nvSpPr>
          <p:cNvPr id="7" name="Rectangle 6"/>
          <p:cNvSpPr/>
          <p:nvPr/>
        </p:nvSpPr>
        <p:spPr>
          <a:xfrm>
            <a:off x="9978914" y="6401604"/>
            <a:ext cx="1960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9 tasks X 3 overlap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68764" y="3698555"/>
            <a:ext cx="119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Judgments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770953" y="4414551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350740" y="2691502"/>
            <a:ext cx="1197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Judgments</a:t>
            </a:r>
          </a:p>
        </p:txBody>
      </p:sp>
      <p:sp>
        <p:nvSpPr>
          <p:cNvPr id="11" name="TextBox 10"/>
          <p:cNvSpPr txBox="1"/>
          <p:nvPr/>
        </p:nvSpPr>
        <p:spPr>
          <a:xfrm rot="16200000">
            <a:off x="9738264" y="4572062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Tasks</a:t>
            </a:r>
          </a:p>
        </p:txBody>
      </p:sp>
    </p:spTree>
    <p:extLst>
      <p:ext uri="{BB962C8B-B14F-4D97-AF65-F5344CB8AC3E}">
        <p14:creationId xmlns:p14="http://schemas.microsoft.com/office/powerpoint/2010/main" val="771606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davidduke.com/wp-content/uploads/2015/03/Decision-Makin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532" y="4743450"/>
            <a:ext cx="2656468" cy="2114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Evaluation = Better Data Product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2539652"/>
              </p:ext>
            </p:extLst>
          </p:nvPr>
        </p:nvGraphicFramePr>
        <p:xfrm>
          <a:off x="838198" y="1825624"/>
          <a:ext cx="8697333" cy="449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745891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Summary: Evaluation Goals &amp; Guidelines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9979239"/>
              </p:ext>
            </p:extLst>
          </p:nvPr>
        </p:nvGraphicFramePr>
        <p:xfrm>
          <a:off x="1032277" y="1830002"/>
          <a:ext cx="9662227" cy="4252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0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74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73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0425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Evaluation Goal</a:t>
                      </a:r>
                    </a:p>
                  </a:txBody>
                  <a:tcPr marL="82164" marR="82164" marT="41082" marB="410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Judgment Design</a:t>
                      </a:r>
                    </a:p>
                  </a:txBody>
                  <a:tcPr marL="82164" marR="82164" marT="41082" marB="4108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Experiment</a:t>
                      </a:r>
                      <a:r>
                        <a:rPr lang="en-US" sz="2400" baseline="0" dirty="0"/>
                        <a:t> Design</a:t>
                      </a:r>
                      <a:endParaRPr lang="en-US" sz="2400" dirty="0"/>
                    </a:p>
                  </a:txBody>
                  <a:tcPr marL="82164" marR="82164" marT="41082" marB="41082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74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Feature Planning / Debugging</a:t>
                      </a:r>
                    </a:p>
                    <a:p>
                      <a:endParaRPr lang="en-US" sz="2400" dirty="0"/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Label</a:t>
                      </a:r>
                      <a:r>
                        <a:rPr lang="en-US" sz="2400" baseline="0" dirty="0"/>
                        <a:t> + </a:t>
                      </a:r>
                      <a:r>
                        <a:rPr lang="en-US" sz="2400" b="1" baseline="0" dirty="0"/>
                        <a:t>Comments</a:t>
                      </a:r>
                      <a:endParaRPr lang="en-US" sz="2400" b="1" dirty="0"/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Information-centric</a:t>
                      </a:r>
                      <a:br>
                        <a:rPr lang="en-US" sz="2400" dirty="0"/>
                      </a:br>
                      <a:r>
                        <a:rPr lang="en-US" sz="2400" dirty="0"/>
                        <a:t>(High overlap)</a:t>
                      </a:r>
                    </a:p>
                  </a:txBody>
                  <a:tcPr marL="82164" marR="82164" marT="41082" marB="4108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05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Training Data</a:t>
                      </a:r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/>
                        <a:t>Label</a:t>
                      </a:r>
                      <a:r>
                        <a:rPr lang="en-US" sz="2400" baseline="0" dirty="0"/>
                        <a:t> + Comments</a:t>
                      </a:r>
                      <a:endParaRPr lang="en-US" sz="2400" dirty="0"/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Specific</a:t>
                      </a:r>
                      <a:r>
                        <a:rPr lang="en-US" sz="2400" baseline="0" dirty="0"/>
                        <a:t> to the algorithm</a:t>
                      </a:r>
                      <a:endParaRPr lang="en-US" sz="2400" dirty="0"/>
                    </a:p>
                  </a:txBody>
                  <a:tcPr marL="82164" marR="82164" marT="41082" marB="4108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605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Shipping Decision</a:t>
                      </a:r>
                      <a:br>
                        <a:rPr lang="en-US" sz="2400" dirty="0"/>
                      </a:br>
                      <a:r>
                        <a:rPr lang="en-US" sz="2400" dirty="0"/>
                        <a:t>(</a:t>
                      </a:r>
                      <a:r>
                        <a:rPr lang="en-US" sz="2400" dirty="0" err="1"/>
                        <a:t>ExpA</a:t>
                      </a:r>
                      <a:r>
                        <a:rPr lang="en-US" sz="2400" dirty="0"/>
                        <a:t> vs. </a:t>
                      </a:r>
                      <a:r>
                        <a:rPr lang="en-US" sz="2400" dirty="0" err="1"/>
                        <a:t>ExpB</a:t>
                      </a:r>
                      <a:r>
                        <a:rPr lang="en-US" sz="2400" dirty="0"/>
                        <a:t>)</a:t>
                      </a:r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/>
                        <a:t>Label</a:t>
                      </a:r>
                      <a:r>
                        <a:rPr lang="en-US" sz="2400" baseline="0" dirty="0"/>
                        <a:t> + </a:t>
                      </a:r>
                      <a:r>
                        <a:rPr lang="en-US" sz="2400" b="1" baseline="0" dirty="0"/>
                        <a:t>Comments</a:t>
                      </a:r>
                      <a:endParaRPr lang="en-US" sz="2400" b="1" dirty="0"/>
                    </a:p>
                    <a:p>
                      <a:endParaRPr lang="en-US" sz="2400" b="0" dirty="0"/>
                    </a:p>
                  </a:txBody>
                  <a:tcPr marL="82164" marR="82164" marT="41082" marB="4108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Number-centric</a:t>
                      </a:r>
                      <a:br>
                        <a:rPr lang="en-US" sz="2400" dirty="0"/>
                      </a:br>
                      <a:r>
                        <a:rPr lang="en-US" sz="2400" dirty="0"/>
                        <a:t>(Low overlap)</a:t>
                      </a:r>
                    </a:p>
                  </a:txBody>
                  <a:tcPr marL="82164" marR="82164" marT="41082" marB="4108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27357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experiment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496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judge pools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Development Team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In-house (managed) judges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Crowdsourcing judges</a:t>
            </a:r>
          </a:p>
        </p:txBody>
      </p:sp>
      <p:sp>
        <p:nvSpPr>
          <p:cNvPr id="4" name="Down Arrow 3"/>
          <p:cNvSpPr/>
          <p:nvPr/>
        </p:nvSpPr>
        <p:spPr>
          <a:xfrm>
            <a:off x="5192521" y="1825625"/>
            <a:ext cx="925279" cy="35871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47427" y="5491820"/>
            <a:ext cx="22584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Less expertise</a:t>
            </a:r>
          </a:p>
          <a:p>
            <a:r>
              <a:rPr lang="en-US" sz="2400" dirty="0"/>
              <a:t>More judgments</a:t>
            </a:r>
          </a:p>
          <a:p>
            <a:r>
              <a:rPr lang="en-US" sz="2400" dirty="0"/>
              <a:t>Closer to users</a:t>
            </a:r>
          </a:p>
        </p:txBody>
      </p:sp>
      <p:sp>
        <p:nvSpPr>
          <p:cNvPr id="8" name="Cube 7"/>
          <p:cNvSpPr/>
          <p:nvPr/>
        </p:nvSpPr>
        <p:spPr>
          <a:xfrm>
            <a:off x="8515846" y="4287920"/>
            <a:ext cx="1184745" cy="1046748"/>
          </a:xfrm>
          <a:prstGeom prst="cub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311424" y="1765396"/>
            <a:ext cx="14387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Ground Truth Judgments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486352" y="2831098"/>
            <a:ext cx="14387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Ground Truth Judgments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752419" y="4163633"/>
            <a:ext cx="14387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Ground Truth Judgments</a:t>
            </a:r>
          </a:p>
        </p:txBody>
      </p:sp>
      <p:sp>
        <p:nvSpPr>
          <p:cNvPr id="12" name="Down Arrow 11"/>
          <p:cNvSpPr/>
          <p:nvPr/>
        </p:nvSpPr>
        <p:spPr>
          <a:xfrm>
            <a:off x="8602951" y="1825625"/>
            <a:ext cx="405875" cy="26509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be 5"/>
          <p:cNvSpPr/>
          <p:nvPr/>
        </p:nvSpPr>
        <p:spPr>
          <a:xfrm>
            <a:off x="8515847" y="1825625"/>
            <a:ext cx="597564" cy="527961"/>
          </a:xfrm>
          <a:prstGeom prst="cub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be 6"/>
          <p:cNvSpPr/>
          <p:nvPr/>
        </p:nvSpPr>
        <p:spPr>
          <a:xfrm>
            <a:off x="8515846" y="2930857"/>
            <a:ext cx="882595" cy="779792"/>
          </a:xfrm>
          <a:prstGeom prst="cub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8153980" y="5491820"/>
            <a:ext cx="21747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Collect ground truth labels for next stage</a:t>
            </a:r>
          </a:p>
        </p:txBody>
      </p:sp>
    </p:spTree>
    <p:extLst>
      <p:ext uri="{BB962C8B-B14F-4D97-AF65-F5344CB8AC3E}">
        <p14:creationId xmlns:p14="http://schemas.microsoft.com/office/powerpoint/2010/main" val="97965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2" grpId="0" animBg="1"/>
      <p:bldP spid="13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judge within the pool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  <a:p>
            <a:pPr lvl="1"/>
            <a:r>
              <a:rPr lang="en-US" dirty="0"/>
              <a:t>Do judges have necessary knowledge?</a:t>
            </a:r>
          </a:p>
          <a:p>
            <a:pPr lvl="1"/>
            <a:r>
              <a:rPr lang="en-US" dirty="0"/>
              <a:t>Do judge profiles match with target users?</a:t>
            </a:r>
          </a:p>
          <a:p>
            <a:pPr lvl="1"/>
            <a:r>
              <a:rPr lang="en-US" dirty="0"/>
              <a:t>Can they perform the task with reasonable accuracy?</a:t>
            </a:r>
          </a:p>
          <a:p>
            <a:endParaRPr lang="en-US" dirty="0"/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Pre-screen judges by profile</a:t>
            </a:r>
          </a:p>
          <a:p>
            <a:pPr lvl="1"/>
            <a:r>
              <a:rPr lang="en-US" dirty="0"/>
              <a:t>Filter out judges by screening task</a:t>
            </a:r>
          </a:p>
          <a:p>
            <a:pPr lvl="1"/>
            <a:r>
              <a:rPr lang="en-US" dirty="0"/>
              <a:t>Kick off ‘bad’ judges regularly</a:t>
            </a:r>
          </a:p>
        </p:txBody>
      </p:sp>
      <p:pic>
        <p:nvPicPr>
          <p:cNvPr id="5122" name="Picture 2" descr="http://www.webpresence.tv/uk-blog/wp-content/uploads/2012/08/crowdsourcin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294" y="4186334"/>
            <a:ext cx="3141789" cy="2475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8797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judges: Training tasks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2795" y="1825625"/>
            <a:ext cx="5181600" cy="4351338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991238" y="1690688"/>
            <a:ext cx="6960269" cy="4524900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183746" y="1789013"/>
            <a:ext cx="26228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Given ‘</a:t>
            </a:r>
            <a:r>
              <a:rPr lang="en-US" b="1" i="1" dirty="0"/>
              <a:t>crowdsourcing</a:t>
            </a:r>
            <a:r>
              <a:rPr lang="en-US" b="1" dirty="0"/>
              <a:t>’ as a query, how would you rate the webpage?</a:t>
            </a:r>
          </a:p>
          <a:p>
            <a:r>
              <a:rPr lang="en-US" dirty="0"/>
              <a:t>    Bad</a:t>
            </a:r>
          </a:p>
          <a:p>
            <a:r>
              <a:rPr lang="en-US" dirty="0"/>
              <a:t>    Fair</a:t>
            </a:r>
          </a:p>
          <a:p>
            <a:r>
              <a:rPr lang="en-US" dirty="0"/>
              <a:t>    Good</a:t>
            </a:r>
          </a:p>
          <a:p>
            <a:r>
              <a:rPr lang="en-US" dirty="0"/>
              <a:t>    Excellent</a:t>
            </a:r>
          </a:p>
          <a:p>
            <a:r>
              <a:rPr lang="en-US" dirty="0"/>
              <a:t>    Perfect</a:t>
            </a:r>
          </a:p>
          <a:p>
            <a:endParaRPr lang="en-US" dirty="0"/>
          </a:p>
          <a:p>
            <a:r>
              <a:rPr lang="en-US" b="1" dirty="0"/>
              <a:t>Q: Why do you think so?</a:t>
            </a:r>
            <a:endParaRPr lang="en-US" dirty="0"/>
          </a:p>
          <a:p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1280383" y="274128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280383" y="300504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280383" y="329121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280383" y="3565392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280383" y="383956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1292545" y="4710556"/>
            <a:ext cx="2285484" cy="123930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937" y="1930860"/>
            <a:ext cx="3556458" cy="4083679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>
          <a:xfrm>
            <a:off x="1324129" y="3041162"/>
            <a:ext cx="75156" cy="7515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05076" y="3052693"/>
            <a:ext cx="4133589" cy="157423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801266" y="3244503"/>
            <a:ext cx="35793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The Answer is ‘Excellent’</a:t>
            </a:r>
          </a:p>
          <a:p>
            <a:r>
              <a:rPr lang="en-US" dirty="0">
                <a:solidFill>
                  <a:schemeClr val="bg1"/>
                </a:solidFill>
              </a:rPr>
              <a:t>This document satisfies user’s main intent by providing well curated information about the topic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46446032"/>
              </p:ext>
            </p:extLst>
          </p:nvPr>
        </p:nvGraphicFramePr>
        <p:xfrm>
          <a:off x="7579427" y="1715673"/>
          <a:ext cx="5181600" cy="4488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5793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635" y="365125"/>
            <a:ext cx="11296152" cy="1325563"/>
          </a:xfrm>
        </p:spPr>
        <p:txBody>
          <a:bodyPr/>
          <a:lstStyle/>
          <a:p>
            <a:r>
              <a:rPr lang="en-US" dirty="0"/>
              <a:t>Crowd workers communicate with each other!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12" y="1492844"/>
            <a:ext cx="7622268" cy="50169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8977021" y="2345633"/>
            <a:ext cx="2767055" cy="40869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You need to manage your reputation as a requester.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(Quick payment / Responsive to workers’ feedback)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Answers shared with one worker is likely shared with all.</a:t>
            </a:r>
          </a:p>
        </p:txBody>
      </p:sp>
    </p:spTree>
    <p:extLst>
      <p:ext uri="{BB962C8B-B14F-4D97-AF65-F5344CB8AC3E}">
        <p14:creationId xmlns:p14="http://schemas.microsoft.com/office/powerpoint/2010/main" val="653769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of Qualification Test </a:t>
            </a:r>
            <a:r>
              <a:rPr lang="en-US" baseline="-25000" dirty="0"/>
              <a:t>[Alonso’13]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16395" cy="4351338"/>
          </a:xfrm>
        </p:spPr>
        <p:txBody>
          <a:bodyPr/>
          <a:lstStyle/>
          <a:p>
            <a:r>
              <a:rPr lang="en-US" dirty="0"/>
              <a:t>Judges become an order of magnitude slower under the presence of qualification tasks</a:t>
            </a:r>
          </a:p>
          <a:p>
            <a:endParaRPr lang="en-US" dirty="0"/>
          </a:p>
          <a:p>
            <a:r>
              <a:rPr lang="en-US" dirty="0"/>
              <a:t>However, depending on the type of task, the results may worth the delay and cost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988" y="1666601"/>
            <a:ext cx="5538276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4480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on running an 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Scale up judging tasks slowly</a:t>
            </a:r>
          </a:p>
          <a:p>
            <a:endParaRPr lang="en-US" dirty="0"/>
          </a:p>
          <a:p>
            <a:r>
              <a:rPr lang="en-US" dirty="0"/>
              <a:t>Beware of the quality of golden hits</a:t>
            </a:r>
          </a:p>
          <a:p>
            <a:endParaRPr lang="en-US" dirty="0"/>
          </a:p>
          <a:p>
            <a:r>
              <a:rPr lang="en-US" dirty="0"/>
              <a:t>Submit a big task in small batches </a:t>
            </a:r>
            <a:br>
              <a:rPr lang="en-US" dirty="0"/>
            </a:br>
            <a:r>
              <a:rPr lang="en-US" dirty="0"/>
              <a:t>(for task debugging / judge engagement)</a:t>
            </a:r>
          </a:p>
          <a:p>
            <a:endParaRPr lang="en-US" dirty="0"/>
          </a:p>
          <a:p>
            <a:r>
              <a:rPr lang="en-US" dirty="0"/>
              <a:t>Monitor &amp; respond to judges’ feedback</a:t>
            </a:r>
          </a:p>
          <a:p>
            <a:endParaRPr lang="en-US" dirty="0"/>
          </a:p>
        </p:txBody>
      </p:sp>
      <p:pic>
        <p:nvPicPr>
          <p:cNvPr id="6146" name="Picture 2" descr="http://www.smallcarspecialists.co.uk/images/feedbac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014" y="3836747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0374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the Experiment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200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the judgment quality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Agreement with ground truth (aka golden hits)</a:t>
            </a:r>
          </a:p>
          <a:p>
            <a:endParaRPr lang="en-US" dirty="0"/>
          </a:p>
          <a:p>
            <a:r>
              <a:rPr lang="en-US" dirty="0"/>
              <a:t>Inter-rater agreement</a:t>
            </a:r>
          </a:p>
          <a:p>
            <a:endParaRPr lang="en-US" dirty="0"/>
          </a:p>
          <a:p>
            <a:r>
              <a:rPr lang="en-US" dirty="0"/>
              <a:t>Behavioral signals (time, label distribution)</a:t>
            </a:r>
          </a:p>
          <a:p>
            <a:endParaRPr lang="en-US" dirty="0"/>
          </a:p>
          <a:p>
            <a:r>
              <a:rPr lang="en-US" dirty="0"/>
              <a:t>Agreement with other metrics</a:t>
            </a:r>
          </a:p>
        </p:txBody>
      </p:sp>
    </p:spTree>
    <p:extLst>
      <p:ext uri="{BB962C8B-B14F-4D97-AF65-F5344CB8AC3E}">
        <p14:creationId xmlns:p14="http://schemas.microsoft.com/office/powerpoint/2010/main" val="1720381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can’t we just use online user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Behavior tells only a half of the story : need for labels</a:t>
            </a:r>
          </a:p>
          <a:p>
            <a:r>
              <a:rPr lang="en-US" dirty="0"/>
              <a:t>User behavior is subject to various bias : need for controlled </a:t>
            </a:r>
            <a:r>
              <a:rPr lang="en-US" dirty="0" err="1"/>
              <a:t>env</a:t>
            </a:r>
            <a:r>
              <a:rPr lang="en-US" dirty="0"/>
              <a:t>.</a:t>
            </a:r>
          </a:p>
          <a:p>
            <a:r>
              <a:rPr lang="en-US" dirty="0"/>
              <a:t>User data is not an option in early stages : need for bootstrapping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282261" y="3678621"/>
            <a:ext cx="2532993" cy="30269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Team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40414" y="3678621"/>
            <a:ext cx="2532993" cy="30269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Users</a:t>
            </a:r>
          </a:p>
        </p:txBody>
      </p:sp>
      <p:sp>
        <p:nvSpPr>
          <p:cNvPr id="6" name="Left-Right Arrow 5"/>
          <p:cNvSpPr/>
          <p:nvPr/>
        </p:nvSpPr>
        <p:spPr>
          <a:xfrm>
            <a:off x="4411717" y="3701746"/>
            <a:ext cx="2848304" cy="126211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Human Judges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93475" y="5229548"/>
            <a:ext cx="32687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Enable early iteration</a:t>
            </a:r>
          </a:p>
          <a:p>
            <a:r>
              <a:rPr lang="en-US" sz="2800" dirty="0"/>
              <a:t>Represent user voice</a:t>
            </a:r>
          </a:p>
          <a:p>
            <a:r>
              <a:rPr lang="en-US" sz="2800" dirty="0"/>
              <a:t>Operationalize policy</a:t>
            </a:r>
          </a:p>
        </p:txBody>
      </p:sp>
    </p:spTree>
    <p:extLst>
      <p:ext uri="{BB962C8B-B14F-4D97-AF65-F5344CB8AC3E}">
        <p14:creationId xmlns:p14="http://schemas.microsoft.com/office/powerpoint/2010/main" val="18179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Inter-rater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Percentage agreement</a:t>
            </a:r>
            <a:r>
              <a:rPr lang="en-US" dirty="0"/>
              <a:t>: the ratio the cases that received the same rating by two judges and divides the number by the total number of cases rated by the two judges. </a:t>
            </a:r>
          </a:p>
          <a:p>
            <a:endParaRPr lang="en-US" dirty="0"/>
          </a:p>
          <a:p>
            <a:r>
              <a:rPr lang="en-US" b="1" dirty="0"/>
              <a:t>Cohen’s kappa</a:t>
            </a:r>
            <a:r>
              <a:rPr lang="en-US" dirty="0"/>
              <a:t>. estimate the degree of consensus between two judges by correcting if they are operating by chance alone.</a:t>
            </a:r>
          </a:p>
          <a:p>
            <a:r>
              <a:rPr lang="en-US" b="1" dirty="0"/>
              <a:t>Fleiss’ kappa</a:t>
            </a:r>
            <a:r>
              <a:rPr lang="en-US" dirty="0"/>
              <a:t>: generalization of Cohen to n raters instead of just two.</a:t>
            </a:r>
          </a:p>
          <a:p>
            <a:r>
              <a:rPr lang="en-US" b="1" dirty="0" err="1"/>
              <a:t>Krippendorff’s</a:t>
            </a:r>
            <a:r>
              <a:rPr lang="en-US" b="1" dirty="0"/>
              <a:t> alpha</a:t>
            </a:r>
            <a:r>
              <a:rPr lang="en-US" dirty="0"/>
              <a:t>: accept any number of observers, being applicable to nominal, ordinal, interval, and ratio levels of measurement</a:t>
            </a:r>
          </a:p>
        </p:txBody>
      </p:sp>
      <p:sp>
        <p:nvSpPr>
          <p:cNvPr id="4" name="Rectangle 3"/>
          <p:cNvSpPr/>
          <p:nvPr/>
        </p:nvSpPr>
        <p:spPr>
          <a:xfrm>
            <a:off x="3425836" y="5942568"/>
            <a:ext cx="50274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https://en.wikipedia.org/wiki/Inter-rater_reliability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26059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the judgment quality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81" y="1690688"/>
            <a:ext cx="10824838" cy="45152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26026" y="6159289"/>
            <a:ext cx="7523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Automating Crowdsourcing Tasks in an Industrial Environment </a:t>
            </a:r>
          </a:p>
          <a:p>
            <a:r>
              <a:rPr lang="en-US" dirty="0"/>
              <a:t>Vasilis Kandylas, Omar Alonso, Shiroy Choksey, Kedar Rudre, Prashant Jaiswal</a:t>
            </a:r>
          </a:p>
        </p:txBody>
      </p:sp>
    </p:spTree>
    <p:extLst>
      <p:ext uri="{BB962C8B-B14F-4D97-AF65-F5344CB8AC3E}">
        <p14:creationId xmlns:p14="http://schemas.microsoft.com/office/powerpoint/2010/main" val="16772705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Behavior of Crowd Judges for QA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Predictive models of task performance can be built based on behavioral traces, and that these models generalize to related tasks. </a:t>
            </a:r>
          </a:p>
        </p:txBody>
      </p:sp>
      <p:sp>
        <p:nvSpPr>
          <p:cNvPr id="4" name="Rectangle 3"/>
          <p:cNvSpPr/>
          <p:nvPr/>
        </p:nvSpPr>
        <p:spPr>
          <a:xfrm>
            <a:off x="2658386" y="5853797"/>
            <a:ext cx="68752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Instrumenting the Crowd: Using Implicit Behavioral Measures to Predict Task Performance, UIST’11, </a:t>
            </a:r>
            <a:r>
              <a:rPr lang="pl-PL" dirty="0"/>
              <a:t>Jeffrey M. Rzeszotarski, Aniket Kittur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809" b="32564"/>
          <a:stretch/>
        </p:blipFill>
        <p:spPr>
          <a:xfrm>
            <a:off x="673870" y="3173093"/>
            <a:ext cx="11276084" cy="144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426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Relevance Dimensions in Preference-based IR Evaluation </a:t>
            </a:r>
            <a:r>
              <a:rPr lang="en-US" baseline="-25000" dirty="0"/>
              <a:t>[Kim et al. ’13]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719890" y="1797619"/>
            <a:ext cx="10633910" cy="4421602"/>
          </a:xfrm>
          <a:prstGeom prst="roundRect">
            <a:avLst>
              <a:gd name="adj" fmla="val 5369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1838" y="1990122"/>
            <a:ext cx="3641253" cy="40125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2317" y="1901960"/>
            <a:ext cx="26228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Q: How would you compare two results?</a:t>
            </a:r>
          </a:p>
          <a:p>
            <a:endParaRPr lang="en-US" dirty="0"/>
          </a:p>
          <a:p>
            <a:r>
              <a:rPr lang="en-US" dirty="0"/>
              <a:t>Overall</a:t>
            </a:r>
          </a:p>
          <a:p>
            <a:r>
              <a:rPr lang="en-US" dirty="0"/>
              <a:t>Relevance</a:t>
            </a:r>
          </a:p>
          <a:p>
            <a:r>
              <a:rPr lang="en-US" dirty="0"/>
              <a:t>Diversity</a:t>
            </a:r>
          </a:p>
          <a:p>
            <a:r>
              <a:rPr lang="en-US" dirty="0"/>
              <a:t>Freshness</a:t>
            </a:r>
          </a:p>
          <a:p>
            <a:r>
              <a:rPr lang="en-US" dirty="0"/>
              <a:t>Authority</a:t>
            </a:r>
          </a:p>
          <a:p>
            <a:r>
              <a:rPr lang="en-US" dirty="0"/>
              <a:t>Caption</a:t>
            </a:r>
          </a:p>
          <a:p>
            <a:endParaRPr lang="en-US" dirty="0"/>
          </a:p>
          <a:p>
            <a:r>
              <a:rPr lang="en-US" b="1" dirty="0"/>
              <a:t>Q: Why do you think so?</a:t>
            </a:r>
            <a:endParaRPr lang="en-US" dirty="0"/>
          </a:p>
          <a:p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018257" y="2864874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276544" y="286487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533983" y="286487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991116" y="4993419"/>
            <a:ext cx="2285484" cy="1009234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125" y="1990122"/>
            <a:ext cx="3688113" cy="4012531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2777427" y="286487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028857" y="2856911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018257" y="3127154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276544" y="312715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533983" y="312715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77427" y="312715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028857" y="3119191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018257" y="3397396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276544" y="339739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533983" y="339739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777427" y="339739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028857" y="3389433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018257" y="3667638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276544" y="366763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2533983" y="366763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777427" y="366763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028857" y="365967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2018257" y="3929918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276544" y="392991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533983" y="392991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777427" y="392991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3028857" y="3921955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018257" y="4200160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276544" y="420015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533983" y="420015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777427" y="4200159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028857" y="4192197"/>
            <a:ext cx="161650" cy="147387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1921063" y="2513258"/>
            <a:ext cx="1519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Left  Tie  Right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666371" y="6312008"/>
            <a:ext cx="6740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Allow judges to break down their judgments along several dimensions</a:t>
            </a:r>
          </a:p>
        </p:txBody>
      </p:sp>
    </p:spTree>
    <p:extLst>
      <p:ext uri="{BB962C8B-B14F-4D97-AF65-F5344CB8AC3E}">
        <p14:creationId xmlns:p14="http://schemas.microsoft.com/office/powerpoint/2010/main" val="836476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Relevance Dimensions in Preference-based IR Evaluation </a:t>
            </a:r>
            <a:r>
              <a:rPr lang="en-US" baseline="-25000" dirty="0"/>
              <a:t>[Kim et al. ’13]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Inter-judge Agreement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Preference judgments vs. </a:t>
            </a:r>
            <a:br>
              <a:rPr lang="en-US" dirty="0"/>
            </a:br>
            <a:r>
              <a:rPr lang="en-US" dirty="0"/>
              <a:t>Delta in NDCG@{1,3} correlation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7770"/>
          <a:stretch/>
        </p:blipFill>
        <p:spPr>
          <a:xfrm>
            <a:off x="6172200" y="3180522"/>
            <a:ext cx="5380186" cy="25003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12313"/>
          <a:stretch/>
        </p:blipFill>
        <p:spPr>
          <a:xfrm>
            <a:off x="442511" y="3254732"/>
            <a:ext cx="5531103" cy="2224682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124862" y="5823130"/>
            <a:ext cx="6384897" cy="7076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All achieved with 10% increase in judging time</a:t>
            </a:r>
          </a:p>
        </p:txBody>
      </p:sp>
    </p:spTree>
    <p:extLst>
      <p:ext uri="{BB962C8B-B14F-4D97-AF65-F5344CB8AC3E}">
        <p14:creationId xmlns:p14="http://schemas.microsoft.com/office/powerpoint/2010/main" val="3388692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82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Production Evaluation Pipeline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691" y="2115048"/>
            <a:ext cx="10105522" cy="350713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422357" y="6176963"/>
            <a:ext cx="71968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Omar Alonso, Implementing crowdsourcing-based relevance experimentation: an industrial perspective. Inf. </a:t>
            </a:r>
            <a:r>
              <a:rPr lang="en-US" dirty="0" err="1"/>
              <a:t>Retr</a:t>
            </a:r>
            <a:r>
              <a:rPr lang="en-US" dirty="0"/>
              <a:t>. 16(2): 101-120 (2013)</a:t>
            </a:r>
          </a:p>
        </p:txBody>
      </p:sp>
    </p:spTree>
    <p:extLst>
      <p:ext uri="{BB962C8B-B14F-4D97-AF65-F5344CB8AC3E}">
        <p14:creationId xmlns:p14="http://schemas.microsoft.com/office/powerpoint/2010/main" val="1480080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Steps for Offline Evaluation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Preparing tasks</a:t>
            </a:r>
          </a:p>
          <a:p>
            <a:endParaRPr lang="en-US" dirty="0"/>
          </a:p>
          <a:p>
            <a:r>
              <a:rPr lang="en-US" dirty="0"/>
              <a:t>Designing a judging interface</a:t>
            </a:r>
          </a:p>
          <a:p>
            <a:endParaRPr lang="en-US" dirty="0"/>
          </a:p>
          <a:p>
            <a:r>
              <a:rPr lang="en-US" dirty="0"/>
              <a:t>Designing an experiment</a:t>
            </a:r>
          </a:p>
          <a:p>
            <a:endParaRPr lang="en-US" dirty="0"/>
          </a:p>
          <a:p>
            <a:r>
              <a:rPr lang="en-US" dirty="0"/>
              <a:t>Running the experiment</a:t>
            </a:r>
          </a:p>
          <a:p>
            <a:endParaRPr lang="en-US" dirty="0"/>
          </a:p>
          <a:p>
            <a:r>
              <a:rPr lang="en-US" dirty="0"/>
              <a:t>Evaluating the Experiment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52" y="1825625"/>
            <a:ext cx="4080973" cy="34791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772" y="2671260"/>
            <a:ext cx="3726071" cy="371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6419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Implementing crowdsourcing-based relevance experimentation: an industrial perspective. Omar Alonso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Tutorial on Crowdsourcing</a:t>
            </a:r>
            <a:r>
              <a:rPr lang="en-US" dirty="0"/>
              <a:t> </a:t>
            </a:r>
            <a:r>
              <a:rPr lang="en-US" dirty="0" err="1"/>
              <a:t>Panos</a:t>
            </a:r>
            <a:r>
              <a:rPr lang="en-US" dirty="0"/>
              <a:t> </a:t>
            </a:r>
            <a:r>
              <a:rPr lang="en-US" dirty="0" err="1"/>
              <a:t>Ipeirotis</a:t>
            </a:r>
            <a:endParaRPr lang="en-US" dirty="0"/>
          </a:p>
          <a:p>
            <a:endParaRPr lang="en-US" dirty="0"/>
          </a:p>
          <a:p>
            <a:r>
              <a:rPr lang="en-US" dirty="0"/>
              <a:t>Amazon Mechanical Turk: Requester Best Practices Guide</a:t>
            </a:r>
          </a:p>
          <a:p>
            <a:endParaRPr lang="en-US" dirty="0"/>
          </a:p>
          <a:p>
            <a:r>
              <a:rPr lang="en-US" dirty="0"/>
              <a:t>Quantifying the User Experience. </a:t>
            </a:r>
            <a:r>
              <a:rPr lang="en-US" i="1" dirty="0" err="1"/>
              <a:t>Sauro</a:t>
            </a:r>
            <a:r>
              <a:rPr lang="en-US" i="1" dirty="0"/>
              <a:t> and Lewis</a:t>
            </a:r>
            <a:r>
              <a:rPr lang="en-US" dirty="0"/>
              <a:t>. (book)</a:t>
            </a:r>
          </a:p>
        </p:txBody>
      </p:sp>
    </p:spTree>
    <p:extLst>
      <p:ext uri="{BB962C8B-B14F-4D97-AF65-F5344CB8AC3E}">
        <p14:creationId xmlns:p14="http://schemas.microsoft.com/office/powerpoint/2010/main" val="3351432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05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oﬄine vs. online evaluation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5334478"/>
              </p:ext>
            </p:extLst>
          </p:nvPr>
        </p:nvGraphicFramePr>
        <p:xfrm>
          <a:off x="2024448" y="2311539"/>
          <a:ext cx="7762103" cy="3347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1249">
                  <a:extLst>
                    <a:ext uri="{9D8B030D-6E8A-4147-A177-3AD203B41FA5}">
                      <a16:colId xmlns:a16="http://schemas.microsoft.com/office/drawing/2014/main" val="125776471"/>
                    </a:ext>
                  </a:extLst>
                </a:gridCol>
                <a:gridCol w="3095169">
                  <a:extLst>
                    <a:ext uri="{9D8B030D-6E8A-4147-A177-3AD203B41FA5}">
                      <a16:colId xmlns:a16="http://schemas.microsoft.com/office/drawing/2014/main" val="1279726841"/>
                    </a:ext>
                  </a:extLst>
                </a:gridCol>
                <a:gridCol w="3455685">
                  <a:extLst>
                    <a:ext uri="{9D8B030D-6E8A-4147-A177-3AD203B41FA5}">
                      <a16:colId xmlns:a16="http://schemas.microsoft.com/office/drawing/2014/main" val="4035003770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Online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Offline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4399949"/>
                  </a:ext>
                </a:extLst>
              </a:tr>
              <a:tr h="123855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b="1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Very little marginal cost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Based on actual user behavior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No need for production system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Easy to try new ideas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Amortized Cost / Reusability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051831"/>
                  </a:ext>
                </a:extLst>
              </a:tr>
              <a:tr h="160637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b="1" dirty="0"/>
                        <a:t>Cons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Need for production system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Need for large-scale data 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Noisy interpretation of behavior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High marginal cost of label collection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Need for judging infrastructure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Need for ‘ground truth’ judgments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600" dirty="0"/>
                        <a:t>Difficult to model real users’ behavior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3750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56933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Highlights on Document Relevance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Highlighted versions of the document were perceived to be more relevant to plain versions. </a:t>
            </a:r>
            <a:r>
              <a:rPr lang="en-US" baseline="-25000" dirty="0"/>
              <a:t>[Alonso, 2013]</a:t>
            </a:r>
          </a:p>
          <a:p>
            <a:r>
              <a:rPr lang="en-US" dirty="0"/>
              <a:t>Subtle interface change can affect the outcome significantly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1014" y="3542184"/>
            <a:ext cx="7033870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566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Example: </a:t>
            </a:r>
            <a:r>
              <a:rPr lang="en-US" dirty="0" err="1"/>
              <a:t>BingDAT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425" y="1776704"/>
            <a:ext cx="7730585" cy="457081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12920" y="6159289"/>
            <a:ext cx="7523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Automating Crowdsourcing Tasks in an Industrial Environment </a:t>
            </a:r>
          </a:p>
          <a:p>
            <a:r>
              <a:rPr lang="en-US" dirty="0"/>
              <a:t>Vasilis Kandylas, Omar Alonso, Shiroy Choksey, Kedar Rudre, Prashant Jaiswal</a:t>
            </a:r>
          </a:p>
        </p:txBody>
      </p:sp>
    </p:spTree>
    <p:extLst>
      <p:ext uri="{BB962C8B-B14F-4D97-AF65-F5344CB8AC3E}">
        <p14:creationId xmlns:p14="http://schemas.microsoft.com/office/powerpoint/2010/main" val="414012419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Cohen’s Kappa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4936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1013552" y="1825625"/>
            <a:ext cx="10340248" cy="4351338"/>
          </a:xfrm>
        </p:spPr>
        <p:txBody>
          <a:bodyPr/>
          <a:lstStyle/>
          <a:p>
            <a:pPr marL="285750" indent="-285750"/>
            <a:r>
              <a:rPr lang="en-GB" dirty="0"/>
              <a:t>Statistic used for measuring inter-</a:t>
            </a:r>
            <a:r>
              <a:rPr lang="en-GB" dirty="0" err="1"/>
              <a:t>rater</a:t>
            </a:r>
            <a:r>
              <a:rPr lang="en-GB" dirty="0"/>
              <a:t> agreement</a:t>
            </a:r>
          </a:p>
          <a:p>
            <a:pPr marL="285750" indent="-285750"/>
            <a:r>
              <a:rPr lang="en-GB" dirty="0"/>
              <a:t>Can be used to measure</a:t>
            </a:r>
          </a:p>
          <a:p>
            <a:pPr marL="742950" lvl="1" indent="-285750"/>
            <a:r>
              <a:rPr lang="en-GB" dirty="0"/>
              <a:t>Agreement with gold data</a:t>
            </a:r>
          </a:p>
          <a:p>
            <a:pPr marL="742950" lvl="1" indent="-285750"/>
            <a:r>
              <a:rPr lang="en-GB" dirty="0"/>
              <a:t>Agreement between two workers</a:t>
            </a:r>
          </a:p>
          <a:p>
            <a:pPr marL="742950" lvl="1" indent="-285750"/>
            <a:endParaRPr lang="en-GB" dirty="0"/>
          </a:p>
          <a:p>
            <a:pPr marL="285750" indent="-285750"/>
            <a:r>
              <a:rPr lang="en-GB" dirty="0"/>
              <a:t>More robust than error rate as it takes into account agreement by chance</a:t>
            </a:r>
          </a:p>
          <a:p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Quality Score: Cohen’s Kappa</a:t>
            </a: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sz="half" idx="1"/>
            <p:extLst/>
          </p:nvPr>
        </p:nvGraphicFramePr>
        <p:xfrm>
          <a:off x="2790099" y="5112524"/>
          <a:ext cx="2321728" cy="901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Equation" r:id="rId3" imgW="1079280" imgH="419040" progId="Equation.3">
                  <p:embed/>
                </p:oleObj>
              </mc:Choice>
              <mc:Fallback>
                <p:oleObj name="Equation" r:id="rId3" imgW="1079280" imgH="4190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90099" y="5112524"/>
                        <a:ext cx="2321728" cy="901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859971" y="4829270"/>
            <a:ext cx="43018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Pr</a:t>
            </a:r>
            <a:r>
              <a:rPr lang="en-GB" dirty="0"/>
              <a:t>(a): Observed agreement among </a:t>
            </a:r>
            <a:r>
              <a:rPr lang="en-GB" dirty="0" err="1"/>
              <a:t>raters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Pr</a:t>
            </a:r>
            <a:r>
              <a:rPr lang="en-GB" dirty="0"/>
              <a:t>(e): Hypothetical probability of chance of agreement (agreement due to chance)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552474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probability of agreement (</a:t>
            </a:r>
            <a:r>
              <a:rPr lang="en-GB" dirty="0" err="1"/>
              <a:t>Pr</a:t>
            </a:r>
            <a:r>
              <a:rPr lang="en-GB" dirty="0"/>
              <a:t>(a))</a:t>
            </a:r>
          </a:p>
          <a:p>
            <a:pPr lvl="1"/>
            <a:r>
              <a:rPr lang="en-GB" dirty="0"/>
              <a:t>Generate the contingency table</a:t>
            </a:r>
          </a:p>
          <a:p>
            <a:pPr lvl="1"/>
            <a:r>
              <a:rPr lang="en-GB" dirty="0"/>
              <a:t>Compute number of cases of agreement/ total number of ratings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84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                      b                        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/>
              <a:t>13</a:t>
            </a:r>
          </a:p>
          <a:p>
            <a:pPr>
              <a:lnSpc>
                <a:spcPct val="150000"/>
              </a:lnSpc>
            </a:pPr>
            <a:r>
              <a:rPr lang="en-GB" dirty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</a:p>
          <a:p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Total: 	        15		12	       9       Overall total: 36 </a:t>
            </a:r>
          </a:p>
        </p:txBody>
      </p:sp>
    </p:spTree>
    <p:extLst>
      <p:ext uri="{BB962C8B-B14F-4D97-AF65-F5344CB8AC3E}">
        <p14:creationId xmlns:p14="http://schemas.microsoft.com/office/powerpoint/2010/main" val="348626693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probability of agreement (</a:t>
            </a:r>
            <a:r>
              <a:rPr lang="en-GB" dirty="0" err="1"/>
              <a:t>Pr</a:t>
            </a:r>
            <a:r>
              <a:rPr lang="en-GB" dirty="0"/>
              <a:t>(a))</a:t>
            </a:r>
          </a:p>
          <a:p>
            <a:pPr lvl="1"/>
            <a:r>
              <a:rPr lang="en-GB" dirty="0"/>
              <a:t>Generate the contingency table</a:t>
            </a:r>
          </a:p>
          <a:p>
            <a:pPr lvl="1"/>
            <a:r>
              <a:rPr lang="en-GB" dirty="0"/>
              <a:t>Compute number of cases of agreement/ total number of ratings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84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rgbClr val="7030A0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                      b                        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66182" y="4372708"/>
            <a:ext cx="268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Pr</a:t>
            </a:r>
            <a:r>
              <a:rPr lang="en-GB" dirty="0"/>
              <a:t>(a) = (9+8+6)/36 = 23/36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Total: 	        15		12	       9       Overall total: 36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/>
              <a:t>13</a:t>
            </a:r>
          </a:p>
          <a:p>
            <a:pPr>
              <a:lnSpc>
                <a:spcPct val="150000"/>
              </a:lnSpc>
            </a:pPr>
            <a:r>
              <a:rPr lang="en-GB" dirty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583541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probability of agreement due to chance</a:t>
            </a:r>
          </a:p>
          <a:p>
            <a:pPr lvl="1"/>
            <a:r>
              <a:rPr lang="en-GB" dirty="0"/>
              <a:t>Compute expected frequency for agreements that would occur due to chance</a:t>
            </a:r>
          </a:p>
          <a:p>
            <a:pPr lvl="2"/>
            <a:r>
              <a:rPr lang="en-GB" dirty="0"/>
              <a:t>What is the probability that worker 1&amp;worker 2 both label </a:t>
            </a:r>
            <a:r>
              <a:rPr lang="en-GB" i="1" dirty="0">
                <a:solidFill>
                  <a:srgbClr val="FF0000"/>
                </a:solidFill>
              </a:rPr>
              <a:t>any item </a:t>
            </a:r>
            <a:r>
              <a:rPr lang="en-GB" dirty="0"/>
              <a:t>as an a?</a:t>
            </a:r>
          </a:p>
          <a:p>
            <a:pPr lvl="2"/>
            <a:r>
              <a:rPr lang="en-GB" dirty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84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rgbClr val="7030A0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                      b                        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Total: 	        15		12	       9       Overall total: 36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/>
              <a:t>13</a:t>
            </a:r>
          </a:p>
          <a:p>
            <a:pPr>
              <a:lnSpc>
                <a:spcPct val="150000"/>
              </a:lnSpc>
            </a:pPr>
            <a:r>
              <a:rPr lang="en-GB" dirty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Pr</a:t>
            </a:r>
            <a:r>
              <a:rPr lang="en-GB" dirty="0"/>
              <a:t>(w1=a&amp;w2=a) = (15/36)*(13/36)</a:t>
            </a:r>
          </a:p>
          <a:p>
            <a:r>
              <a:rPr lang="en-GB" dirty="0"/>
              <a:t>E[w1=a&amp;w2=a] = (15/36)*(13/36)*36</a:t>
            </a:r>
          </a:p>
          <a:p>
            <a:r>
              <a:rPr lang="en-GB" dirty="0"/>
              <a:t>                            = 5.42</a:t>
            </a:r>
          </a:p>
        </p:txBody>
      </p:sp>
    </p:spTree>
    <p:extLst>
      <p:ext uri="{BB962C8B-B14F-4D97-AF65-F5344CB8AC3E}">
        <p14:creationId xmlns:p14="http://schemas.microsoft.com/office/powerpoint/2010/main" val="324922002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probability of agreement due to chance</a:t>
            </a:r>
          </a:p>
          <a:p>
            <a:pPr lvl="1"/>
            <a:r>
              <a:rPr lang="en-GB" dirty="0"/>
              <a:t>Compute expected frequency for agreements that would occur due to chance</a:t>
            </a:r>
          </a:p>
          <a:p>
            <a:pPr lvl="2"/>
            <a:r>
              <a:rPr lang="en-GB" dirty="0"/>
              <a:t>What is the probability that worker 1&amp;worker 2 both label </a:t>
            </a:r>
            <a:r>
              <a:rPr lang="en-GB" i="1" dirty="0">
                <a:solidFill>
                  <a:srgbClr val="FF0000"/>
                </a:solidFill>
              </a:rPr>
              <a:t>any item </a:t>
            </a:r>
            <a:r>
              <a:rPr lang="en-GB" dirty="0"/>
              <a:t>as an a?</a:t>
            </a:r>
          </a:p>
          <a:p>
            <a:pPr lvl="2"/>
            <a:r>
              <a:rPr lang="en-GB" dirty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84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rgbClr val="7030A0"/>
                          </a:solidFill>
                        </a:rPr>
                        <a:t>9 </a:t>
                      </a:r>
                      <a:r>
                        <a:rPr lang="en-GB" b="0" dirty="0">
                          <a:solidFill>
                            <a:srgbClr val="FF0000"/>
                          </a:solidFill>
                        </a:rPr>
                        <a:t>(5.42)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                      b                        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Total: 	        15		12	       9       Overall total: 36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/>
              <a:t>13</a:t>
            </a:r>
          </a:p>
          <a:p>
            <a:pPr>
              <a:lnSpc>
                <a:spcPct val="150000"/>
              </a:lnSpc>
            </a:pPr>
            <a:r>
              <a:rPr lang="en-GB" dirty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Pr</a:t>
            </a:r>
            <a:r>
              <a:rPr lang="en-GB" dirty="0"/>
              <a:t>(w1=a&amp;w2=a) = (13/36)*(15/36)</a:t>
            </a:r>
          </a:p>
          <a:p>
            <a:r>
              <a:rPr lang="en-GB" dirty="0"/>
              <a:t>E[w1=a&amp;w2=a]  = (13/36)*(15/36)*36</a:t>
            </a:r>
          </a:p>
          <a:p>
            <a:r>
              <a:rPr lang="en-GB" dirty="0"/>
              <a:t>                             = </a:t>
            </a:r>
            <a:r>
              <a:rPr lang="en-GB" dirty="0">
                <a:solidFill>
                  <a:srgbClr val="FF0000"/>
                </a:solidFill>
              </a:rPr>
              <a:t>5.42</a:t>
            </a:r>
          </a:p>
        </p:txBody>
      </p:sp>
    </p:spTree>
    <p:extLst>
      <p:ext uri="{BB962C8B-B14F-4D97-AF65-F5344CB8AC3E}">
        <p14:creationId xmlns:p14="http://schemas.microsoft.com/office/powerpoint/2010/main" val="233358098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probability of agreement due to chance</a:t>
            </a:r>
          </a:p>
          <a:p>
            <a:pPr lvl="1"/>
            <a:r>
              <a:rPr lang="en-GB" dirty="0"/>
              <a:t>Compute expected frequency for agreements that would occur due to chance</a:t>
            </a:r>
          </a:p>
          <a:p>
            <a:pPr lvl="2"/>
            <a:r>
              <a:rPr lang="en-GB" dirty="0"/>
              <a:t>What is the probability that worker 1&amp;worker 2 both label </a:t>
            </a:r>
            <a:r>
              <a:rPr lang="en-GB" i="1" dirty="0">
                <a:solidFill>
                  <a:srgbClr val="FF0000"/>
                </a:solidFill>
              </a:rPr>
              <a:t>any item </a:t>
            </a:r>
            <a:r>
              <a:rPr lang="en-GB" dirty="0"/>
              <a:t>as an a?</a:t>
            </a:r>
          </a:p>
          <a:p>
            <a:pPr lvl="2"/>
            <a:r>
              <a:rPr lang="en-GB" dirty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84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rgbClr val="7030A0"/>
                          </a:solidFill>
                        </a:rPr>
                        <a:t>9 </a:t>
                      </a:r>
                      <a:r>
                        <a:rPr lang="en-GB" b="0" dirty="0">
                          <a:solidFill>
                            <a:srgbClr val="FF0000"/>
                          </a:solidFill>
                        </a:rPr>
                        <a:t>(5.42)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8 </a:t>
                      </a:r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(4.67)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6 </a:t>
                      </a:r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(2.25)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3001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                      b                        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Total: 	        15		12	       9       Overall total: 36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/>
              <a:t>13</a:t>
            </a:r>
          </a:p>
          <a:p>
            <a:pPr>
              <a:lnSpc>
                <a:spcPct val="150000"/>
              </a:lnSpc>
            </a:pPr>
            <a:r>
              <a:rPr lang="en-GB" dirty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Pr</a:t>
            </a:r>
            <a:r>
              <a:rPr lang="en-GB" dirty="0"/>
              <a:t>(w1=a&amp;w2=a) = (13/36)*(15/36)</a:t>
            </a:r>
          </a:p>
          <a:p>
            <a:r>
              <a:rPr lang="en-GB" dirty="0"/>
              <a:t>E[w1=a&amp;w2=a]  = (13/36)*(15/36)*36</a:t>
            </a:r>
          </a:p>
          <a:p>
            <a:r>
              <a:rPr lang="en-GB"/>
              <a:t>                             = </a:t>
            </a:r>
            <a:r>
              <a:rPr lang="en-GB" dirty="0">
                <a:solidFill>
                  <a:srgbClr val="FF0000"/>
                </a:solidFill>
              </a:rPr>
              <a:t>5.42</a:t>
            </a:r>
          </a:p>
        </p:txBody>
      </p:sp>
    </p:spTree>
    <p:extLst>
      <p:ext uri="{BB962C8B-B14F-4D97-AF65-F5344CB8AC3E}">
        <p14:creationId xmlns:p14="http://schemas.microsoft.com/office/powerpoint/2010/main" val="278080918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probability of agreement due to chance</a:t>
            </a:r>
          </a:p>
          <a:p>
            <a:pPr lvl="1"/>
            <a:r>
              <a:rPr lang="en-GB" dirty="0"/>
              <a:t>Compute expected frequency for agreements that would occur due to chance</a:t>
            </a:r>
          </a:p>
          <a:p>
            <a:pPr lvl="2"/>
            <a:r>
              <a:rPr lang="en-GB" dirty="0"/>
              <a:t>What is the probability that worker 1&amp;worker 2 both label </a:t>
            </a:r>
            <a:r>
              <a:rPr lang="en-GB" i="1" dirty="0">
                <a:solidFill>
                  <a:srgbClr val="FF0000"/>
                </a:solidFill>
              </a:rPr>
              <a:t>any item </a:t>
            </a:r>
            <a:r>
              <a:rPr lang="en-GB" dirty="0"/>
              <a:t>as an a?</a:t>
            </a:r>
          </a:p>
          <a:p>
            <a:pPr lvl="2"/>
            <a:r>
              <a:rPr lang="en-GB" dirty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84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rgbClr val="7030A0"/>
                          </a:solidFill>
                        </a:rPr>
                        <a:t>9 </a:t>
                      </a:r>
                      <a:r>
                        <a:rPr lang="en-GB" b="0" dirty="0">
                          <a:solidFill>
                            <a:srgbClr val="FF0000"/>
                          </a:solidFill>
                        </a:rPr>
                        <a:t>(5.42)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8 </a:t>
                      </a:r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(4.67)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6 </a:t>
                      </a:r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(2.25)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                      b                        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Total: 	        15		12	       9       Overall total: 36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/>
              <a:t>13</a:t>
            </a:r>
          </a:p>
          <a:p>
            <a:pPr>
              <a:lnSpc>
                <a:spcPct val="150000"/>
              </a:lnSpc>
            </a:pPr>
            <a:r>
              <a:rPr lang="en-GB" dirty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Pr</a:t>
            </a:r>
            <a:r>
              <a:rPr lang="en-GB" dirty="0"/>
              <a:t>(e) = (5.42+4.67+2.25)/36</a:t>
            </a:r>
          </a:p>
          <a:p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510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End-to-End evaluation process in Bing</a:t>
            </a:r>
          </a:p>
          <a:p>
            <a:endParaRPr lang="en-US" dirty="0"/>
          </a:p>
          <a:p>
            <a:r>
              <a:rPr lang="en-US" dirty="0"/>
              <a:t>Learn about various decisions and tips for each step</a:t>
            </a:r>
          </a:p>
          <a:p>
            <a:endParaRPr lang="en-US" dirty="0"/>
          </a:p>
          <a:p>
            <a:r>
              <a:rPr lang="en-US" dirty="0"/>
              <a:t>Practice designing a judging interface for a typical search task</a:t>
            </a:r>
          </a:p>
          <a:p>
            <a:endParaRPr lang="en-US" dirty="0"/>
          </a:p>
          <a:p>
            <a:r>
              <a:rPr lang="en-US" dirty="0"/>
              <a:t>Review related literature in various fronts</a:t>
            </a:r>
          </a:p>
        </p:txBody>
      </p:sp>
    </p:spTree>
    <p:extLst>
      <p:ext uri="{BB962C8B-B14F-4D97-AF65-F5344CB8AC3E}">
        <p14:creationId xmlns:p14="http://schemas.microsoft.com/office/powerpoint/2010/main" val="174666877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Cohen’s Kappa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Computing probability of agreement due to chance</a:t>
            </a:r>
          </a:p>
          <a:p>
            <a:pPr lvl="1"/>
            <a:r>
              <a:rPr lang="en-GB" dirty="0"/>
              <a:t>Compute expected frequency for agreements that would occur due to chance</a:t>
            </a:r>
          </a:p>
          <a:p>
            <a:pPr lvl="2"/>
            <a:r>
              <a:rPr lang="en-GB" dirty="0"/>
              <a:t>What is the probability that worker 1&amp;worker 2 both label </a:t>
            </a:r>
            <a:r>
              <a:rPr lang="en-GB" i="1" dirty="0">
                <a:solidFill>
                  <a:srgbClr val="FF0000"/>
                </a:solidFill>
              </a:rPr>
              <a:t>any item </a:t>
            </a:r>
            <a:r>
              <a:rPr lang="en-GB" dirty="0"/>
              <a:t>as an a?</a:t>
            </a:r>
          </a:p>
          <a:p>
            <a:pPr lvl="2"/>
            <a:r>
              <a:rPr lang="en-GB" dirty="0"/>
              <a:t>What is the expected number of items labelled as a by both worker 1 and worker 2?</a:t>
            </a:r>
          </a:p>
          <a:p>
            <a:pPr lvl="1"/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06693" y="4156978"/>
          <a:ext cx="39323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84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0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rgbClr val="7030A0"/>
                          </a:solidFill>
                        </a:rPr>
                        <a:t>9 </a:t>
                      </a:r>
                      <a:r>
                        <a:rPr lang="en-GB" b="0" dirty="0">
                          <a:solidFill>
                            <a:srgbClr val="FF0000"/>
                          </a:solidFill>
                        </a:rPr>
                        <a:t>(5.42)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8 </a:t>
                      </a:r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(4.67)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olidFill>
                            <a:srgbClr val="7030A0"/>
                          </a:solidFill>
                        </a:rPr>
                        <a:t>6 </a:t>
                      </a:r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(2.25)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79002" y="3429650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4684" y="4531734"/>
            <a:ext cx="10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Worker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83232" y="3832381"/>
            <a:ext cx="2948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C00000"/>
                </a:solidFill>
              </a:rPr>
              <a:t>a                      b                        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80636" y="4016928"/>
            <a:ext cx="3064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b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rgbClr val="C00000"/>
                </a:solidFill>
              </a:rPr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16878" y="5439509"/>
            <a:ext cx="6286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Total: 	        15		12	       9       Overall total: 36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86257" y="3639009"/>
            <a:ext cx="75123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Total: </a:t>
            </a:r>
          </a:p>
          <a:p>
            <a:pPr>
              <a:lnSpc>
                <a:spcPct val="150000"/>
              </a:lnSpc>
            </a:pPr>
            <a:r>
              <a:rPr lang="en-GB" dirty="0"/>
              <a:t>13</a:t>
            </a:r>
          </a:p>
          <a:p>
            <a:pPr>
              <a:lnSpc>
                <a:spcPct val="150000"/>
              </a:lnSpc>
            </a:pPr>
            <a:r>
              <a:rPr lang="en-GB" dirty="0"/>
              <a:t>14</a:t>
            </a:r>
          </a:p>
          <a:p>
            <a:pPr>
              <a:lnSpc>
                <a:spcPct val="150000"/>
              </a:lnSpc>
            </a:pPr>
            <a:r>
              <a:rPr lang="en-GB" dirty="0"/>
              <a:t>9</a:t>
            </a:r>
          </a:p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62" y="4349262"/>
            <a:ext cx="37279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Pr</a:t>
            </a:r>
            <a:r>
              <a:rPr lang="en-GB" dirty="0"/>
              <a:t>(e) = 12.34/36</a:t>
            </a:r>
          </a:p>
          <a:p>
            <a:r>
              <a:rPr lang="en-GB" dirty="0" err="1"/>
              <a:t>Pr</a:t>
            </a:r>
            <a:r>
              <a:rPr lang="en-GB" dirty="0"/>
              <a:t>(a) = 23/36</a:t>
            </a:r>
          </a:p>
          <a:p>
            <a:r>
              <a:rPr lang="en-GB" dirty="0"/>
              <a:t>Kappa = (23-12.34)/(36-12.34) = 0.45</a:t>
            </a:r>
          </a:p>
          <a:p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47645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good value for Kappa?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Kappa &gt;= 0.70 =&gt; reliable inter-</a:t>
            </a:r>
            <a:r>
              <a:rPr lang="en-GB" dirty="0" err="1"/>
              <a:t>rater</a:t>
            </a:r>
            <a:r>
              <a:rPr lang="en-GB" dirty="0"/>
              <a:t> agreement</a:t>
            </a:r>
          </a:p>
          <a:p>
            <a:endParaRPr lang="en-GB" dirty="0"/>
          </a:p>
          <a:p>
            <a:r>
              <a:rPr lang="en-GB" dirty="0"/>
              <a:t>For the above example, inter-</a:t>
            </a:r>
            <a:r>
              <a:rPr lang="en-GB" dirty="0" err="1"/>
              <a:t>rater</a:t>
            </a:r>
            <a:r>
              <a:rPr lang="en-GB" dirty="0"/>
              <a:t> reliability is not satisfactory</a:t>
            </a:r>
          </a:p>
          <a:p>
            <a:endParaRPr lang="en-GB" dirty="0"/>
          </a:p>
          <a:p>
            <a:r>
              <a:rPr lang="en-GB" dirty="0"/>
              <a:t>If Kappa&lt;0.70, need ways to improve worker quality</a:t>
            </a:r>
          </a:p>
          <a:p>
            <a:pPr lvl="1"/>
            <a:r>
              <a:rPr lang="en-GB" dirty="0"/>
              <a:t>Better incentives</a:t>
            </a:r>
          </a:p>
          <a:p>
            <a:pPr lvl="1"/>
            <a:r>
              <a:rPr lang="en-GB" dirty="0"/>
              <a:t>Better interface for the task</a:t>
            </a:r>
          </a:p>
          <a:p>
            <a:pPr lvl="1"/>
            <a:r>
              <a:rPr lang="en-GB" dirty="0"/>
              <a:t>Better guidelines/clarifications for the task</a:t>
            </a:r>
          </a:p>
          <a:p>
            <a:pPr lvl="1"/>
            <a:r>
              <a:rPr lang="en-GB" dirty="0"/>
              <a:t>Training before the task…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420936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the Confidence Interval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8549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Drawing 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Hypothesis testing (covered in Part I)</a:t>
            </a:r>
          </a:p>
          <a:p>
            <a:pPr lvl="1"/>
            <a:r>
              <a:rPr lang="en-US" dirty="0"/>
              <a:t>How confident can we be about our conclusion?</a:t>
            </a:r>
          </a:p>
          <a:p>
            <a:pPr lvl="1"/>
            <a:endParaRPr lang="en-US" dirty="0"/>
          </a:p>
          <a:p>
            <a:r>
              <a:rPr lang="en-US" dirty="0"/>
              <a:t>Confidence interval</a:t>
            </a:r>
          </a:p>
          <a:p>
            <a:pPr lvl="1"/>
            <a:r>
              <a:rPr lang="en-US" dirty="0"/>
              <a:t>How big is the improvement?</a:t>
            </a:r>
          </a:p>
          <a:p>
            <a:pPr lvl="1"/>
            <a:r>
              <a:rPr lang="en-US" dirty="0"/>
              <a:t>How precise is our estimate?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838199" y="5255812"/>
            <a:ext cx="6620123" cy="1056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Both statistical significance and confidence interval should be reported!</a:t>
            </a:r>
          </a:p>
        </p:txBody>
      </p:sp>
    </p:spTree>
    <p:extLst>
      <p:ext uri="{BB962C8B-B14F-4D97-AF65-F5344CB8AC3E}">
        <p14:creationId xmlns:p14="http://schemas.microsoft.com/office/powerpoint/2010/main" val="346365176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Confidence Interval and Hypothesis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Confidence Interval</a:t>
            </a:r>
          </a:p>
          <a:p>
            <a:pPr lvl="1"/>
            <a:r>
              <a:rPr lang="en-US" dirty="0"/>
              <a:t>Does the 95% C.I. of sample mean include zero?</a:t>
            </a:r>
          </a:p>
          <a:p>
            <a:endParaRPr lang="en-US" dirty="0"/>
          </a:p>
          <a:p>
            <a:r>
              <a:rPr lang="en-US" dirty="0"/>
              <a:t>Hypothesis Testing</a:t>
            </a:r>
          </a:p>
          <a:p>
            <a:pPr lvl="1"/>
            <a:r>
              <a:rPr lang="en-US" dirty="0"/>
              <a:t>Does 95% C.I. under H0 include the critical value ?</a:t>
            </a:r>
          </a:p>
          <a:p>
            <a:pPr lvl="1"/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8348592" y="4506609"/>
            <a:ext cx="2587563" cy="1548875"/>
          </a:xfrm>
          <a:custGeom>
            <a:avLst/>
            <a:gdLst>
              <a:gd name="connsiteX0" fmla="*/ 0 w 1971413"/>
              <a:gd name="connsiteY0" fmla="*/ 1167387 h 1167387"/>
              <a:gd name="connsiteX1" fmla="*/ 570452 w 1971413"/>
              <a:gd name="connsiteY1" fmla="*/ 856995 h 1167387"/>
              <a:gd name="connsiteX2" fmla="*/ 771788 w 1971413"/>
              <a:gd name="connsiteY2" fmla="*/ 177487 h 1167387"/>
              <a:gd name="connsiteX3" fmla="*/ 1006679 w 1971413"/>
              <a:gd name="connsiteY3" fmla="*/ 1318 h 1167387"/>
              <a:gd name="connsiteX4" fmla="*/ 1216404 w 1971413"/>
              <a:gd name="connsiteY4" fmla="*/ 236209 h 1167387"/>
              <a:gd name="connsiteX5" fmla="*/ 1392573 w 1971413"/>
              <a:gd name="connsiteY5" fmla="*/ 924107 h 1167387"/>
              <a:gd name="connsiteX6" fmla="*/ 1971413 w 1971413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924107 h 1167387"/>
              <a:gd name="connsiteX6" fmla="*/ 2004297 w 2004297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847393 h 1167387"/>
              <a:gd name="connsiteX6" fmla="*/ 2004297 w 2004297"/>
              <a:gd name="connsiteY6" fmla="*/ 1158998 h 1167387"/>
              <a:gd name="connsiteX0" fmla="*/ 0 w 2004297"/>
              <a:gd name="connsiteY0" fmla="*/ 1166174 h 1166174"/>
              <a:gd name="connsiteX1" fmla="*/ 603336 w 2004297"/>
              <a:gd name="connsiteY1" fmla="*/ 855782 h 1166174"/>
              <a:gd name="connsiteX2" fmla="*/ 804672 w 2004297"/>
              <a:gd name="connsiteY2" fmla="*/ 176274 h 1166174"/>
              <a:gd name="connsiteX3" fmla="*/ 1039563 w 2004297"/>
              <a:gd name="connsiteY3" fmla="*/ 105 h 1166174"/>
              <a:gd name="connsiteX4" fmla="*/ 1222981 w 2004297"/>
              <a:gd name="connsiteY4" fmla="*/ 190246 h 1166174"/>
              <a:gd name="connsiteX5" fmla="*/ 1425457 w 2004297"/>
              <a:gd name="connsiteY5" fmla="*/ 846180 h 1166174"/>
              <a:gd name="connsiteX6" fmla="*/ 2004297 w 2004297"/>
              <a:gd name="connsiteY6" fmla="*/ 1157785 h 116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297" h="1166174">
                <a:moveTo>
                  <a:pt x="0" y="1166174"/>
                </a:moveTo>
                <a:cubicBezTo>
                  <a:pt x="220910" y="1093469"/>
                  <a:pt x="469224" y="1020765"/>
                  <a:pt x="603336" y="855782"/>
                </a:cubicBezTo>
                <a:cubicBezTo>
                  <a:pt x="737448" y="690799"/>
                  <a:pt x="731968" y="318887"/>
                  <a:pt x="804672" y="176274"/>
                </a:cubicBezTo>
                <a:cubicBezTo>
                  <a:pt x="877376" y="33661"/>
                  <a:pt x="969845" y="-2224"/>
                  <a:pt x="1039563" y="105"/>
                </a:cubicBezTo>
                <a:cubicBezTo>
                  <a:pt x="1109281" y="2434"/>
                  <a:pt x="1158665" y="49234"/>
                  <a:pt x="1222981" y="190246"/>
                </a:cubicBezTo>
                <a:cubicBezTo>
                  <a:pt x="1287297" y="331259"/>
                  <a:pt x="1299622" y="692382"/>
                  <a:pt x="1425457" y="846180"/>
                </a:cubicBezTo>
                <a:cubicBezTo>
                  <a:pt x="1551292" y="999978"/>
                  <a:pt x="1777794" y="1117238"/>
                  <a:pt x="2004297" y="1157785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8000205" y="6054551"/>
            <a:ext cx="3884611" cy="0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8689394" y="5815699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0622893" y="5815699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0395734" y="4506609"/>
            <a:ext cx="0" cy="1554751"/>
          </a:xfrm>
          <a:prstGeom prst="line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132522" y="6089792"/>
            <a:ext cx="1607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Critical Value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9665170" y="4492420"/>
            <a:ext cx="0" cy="167399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514327" y="61213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2" name="Freeform 21"/>
          <p:cNvSpPr/>
          <p:nvPr/>
        </p:nvSpPr>
        <p:spPr>
          <a:xfrm>
            <a:off x="9085017" y="1825625"/>
            <a:ext cx="2587563" cy="1548875"/>
          </a:xfrm>
          <a:custGeom>
            <a:avLst/>
            <a:gdLst>
              <a:gd name="connsiteX0" fmla="*/ 0 w 1971413"/>
              <a:gd name="connsiteY0" fmla="*/ 1167387 h 1167387"/>
              <a:gd name="connsiteX1" fmla="*/ 570452 w 1971413"/>
              <a:gd name="connsiteY1" fmla="*/ 856995 h 1167387"/>
              <a:gd name="connsiteX2" fmla="*/ 771788 w 1971413"/>
              <a:gd name="connsiteY2" fmla="*/ 177487 h 1167387"/>
              <a:gd name="connsiteX3" fmla="*/ 1006679 w 1971413"/>
              <a:gd name="connsiteY3" fmla="*/ 1318 h 1167387"/>
              <a:gd name="connsiteX4" fmla="*/ 1216404 w 1971413"/>
              <a:gd name="connsiteY4" fmla="*/ 236209 h 1167387"/>
              <a:gd name="connsiteX5" fmla="*/ 1392573 w 1971413"/>
              <a:gd name="connsiteY5" fmla="*/ 924107 h 1167387"/>
              <a:gd name="connsiteX6" fmla="*/ 1971413 w 1971413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924107 h 1167387"/>
              <a:gd name="connsiteX6" fmla="*/ 2004297 w 2004297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847393 h 1167387"/>
              <a:gd name="connsiteX6" fmla="*/ 2004297 w 2004297"/>
              <a:gd name="connsiteY6" fmla="*/ 1158998 h 1167387"/>
              <a:gd name="connsiteX0" fmla="*/ 0 w 2004297"/>
              <a:gd name="connsiteY0" fmla="*/ 1166174 h 1166174"/>
              <a:gd name="connsiteX1" fmla="*/ 603336 w 2004297"/>
              <a:gd name="connsiteY1" fmla="*/ 855782 h 1166174"/>
              <a:gd name="connsiteX2" fmla="*/ 804672 w 2004297"/>
              <a:gd name="connsiteY2" fmla="*/ 176274 h 1166174"/>
              <a:gd name="connsiteX3" fmla="*/ 1039563 w 2004297"/>
              <a:gd name="connsiteY3" fmla="*/ 105 h 1166174"/>
              <a:gd name="connsiteX4" fmla="*/ 1222981 w 2004297"/>
              <a:gd name="connsiteY4" fmla="*/ 190246 h 1166174"/>
              <a:gd name="connsiteX5" fmla="*/ 1425457 w 2004297"/>
              <a:gd name="connsiteY5" fmla="*/ 846180 h 1166174"/>
              <a:gd name="connsiteX6" fmla="*/ 2004297 w 2004297"/>
              <a:gd name="connsiteY6" fmla="*/ 1157785 h 116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297" h="1166174">
                <a:moveTo>
                  <a:pt x="0" y="1166174"/>
                </a:moveTo>
                <a:cubicBezTo>
                  <a:pt x="220910" y="1093469"/>
                  <a:pt x="469224" y="1020765"/>
                  <a:pt x="603336" y="855782"/>
                </a:cubicBezTo>
                <a:cubicBezTo>
                  <a:pt x="737448" y="690799"/>
                  <a:pt x="731968" y="318887"/>
                  <a:pt x="804672" y="176274"/>
                </a:cubicBezTo>
                <a:cubicBezTo>
                  <a:pt x="877376" y="33661"/>
                  <a:pt x="969845" y="-2224"/>
                  <a:pt x="1039563" y="105"/>
                </a:cubicBezTo>
                <a:cubicBezTo>
                  <a:pt x="1109281" y="2434"/>
                  <a:pt x="1158665" y="49234"/>
                  <a:pt x="1222981" y="190246"/>
                </a:cubicBezTo>
                <a:cubicBezTo>
                  <a:pt x="1287297" y="331259"/>
                  <a:pt x="1299622" y="692382"/>
                  <a:pt x="1425457" y="846180"/>
                </a:cubicBezTo>
                <a:cubicBezTo>
                  <a:pt x="1551292" y="999978"/>
                  <a:pt x="1777794" y="1117238"/>
                  <a:pt x="2004297" y="1157785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8000205" y="3373567"/>
            <a:ext cx="3884611" cy="0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9432150" y="3803553"/>
            <a:ext cx="1927168" cy="205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95% Confidence Interval</a:t>
            </a:r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9425819" y="3134715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1359318" y="3134715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665170" y="1811436"/>
            <a:ext cx="0" cy="167399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514327" y="34403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30" name="Straight Connector 29"/>
          <p:cNvCxnSpPr>
            <a:endCxn id="22" idx="3"/>
          </p:cNvCxnSpPr>
          <p:nvPr/>
        </p:nvCxnSpPr>
        <p:spPr>
          <a:xfrm flipV="1">
            <a:off x="10416112" y="1825764"/>
            <a:ext cx="10989" cy="1562926"/>
          </a:xfrm>
          <a:prstGeom prst="line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0101561" y="3415079"/>
            <a:ext cx="182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 Mean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701586" y="6461125"/>
            <a:ext cx="1927168" cy="205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95% Conf. Int. under H0</a:t>
            </a:r>
          </a:p>
        </p:txBody>
      </p:sp>
    </p:spTree>
    <p:extLst>
      <p:ext uri="{BB962C8B-B14F-4D97-AF65-F5344CB8AC3E}">
        <p14:creationId xmlns:p14="http://schemas.microsoft.com/office/powerpoint/2010/main" val="198256873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Distribution and Confidence Interval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5498990" cy="4351338"/>
          </a:xfrm>
        </p:spPr>
        <p:txBody>
          <a:bodyPr/>
          <a:lstStyle/>
          <a:p>
            <a:r>
              <a:rPr lang="en-US" dirty="0"/>
              <a:t>95% confidence interval: 95% of sample means will fall under this interval</a:t>
            </a:r>
          </a:p>
          <a:p>
            <a:pPr lvl="1"/>
            <a:endParaRPr lang="en-US" b="1" dirty="0"/>
          </a:p>
          <a:p>
            <a:r>
              <a:rPr lang="en-US" dirty="0"/>
              <a:t>This means 95% of sample will include the mean of original sample</a:t>
            </a:r>
          </a:p>
        </p:txBody>
      </p:sp>
      <p:pic>
        <p:nvPicPr>
          <p:cNvPr id="13" name="Content Placeholder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1"/>
          <a:stretch/>
        </p:blipFill>
        <p:spPr>
          <a:xfrm>
            <a:off x="7242635" y="1483346"/>
            <a:ext cx="4558836" cy="469361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995675" y="6234025"/>
            <a:ext cx="3250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http://rpsychologist.com/d3/CI/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0492799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the Confidence Interval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Determine confidence level (typically 95%)</a:t>
                </a:r>
              </a:p>
              <a:p>
                <a:r>
                  <a:rPr lang="en-US" dirty="0"/>
                  <a:t>Estimate a sampling distribution (sample mean &amp; variance)</a:t>
                </a:r>
              </a:p>
              <a:p>
                <a:r>
                  <a:rPr lang="en-US" dirty="0"/>
                  <a:t>Calculate confidence interval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𝑜𝑛𝑓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𝑛𝑡𝑒𝑟𝑣𝑎𝑙</m:t>
                    </m:r>
                    <m:r>
                      <a:rPr lang="en-US" i="1" baseline="-25000">
                        <a:latin typeface="Cambria Math" panose="02040503050406030204" pitchFamily="18" charset="0"/>
                      </a:rPr>
                      <m:t>95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reeform 3"/>
          <p:cNvSpPr/>
          <p:nvPr/>
        </p:nvSpPr>
        <p:spPr>
          <a:xfrm>
            <a:off x="8871453" y="4377090"/>
            <a:ext cx="2587563" cy="1548875"/>
          </a:xfrm>
          <a:custGeom>
            <a:avLst/>
            <a:gdLst>
              <a:gd name="connsiteX0" fmla="*/ 0 w 1971413"/>
              <a:gd name="connsiteY0" fmla="*/ 1167387 h 1167387"/>
              <a:gd name="connsiteX1" fmla="*/ 570452 w 1971413"/>
              <a:gd name="connsiteY1" fmla="*/ 856995 h 1167387"/>
              <a:gd name="connsiteX2" fmla="*/ 771788 w 1971413"/>
              <a:gd name="connsiteY2" fmla="*/ 177487 h 1167387"/>
              <a:gd name="connsiteX3" fmla="*/ 1006679 w 1971413"/>
              <a:gd name="connsiteY3" fmla="*/ 1318 h 1167387"/>
              <a:gd name="connsiteX4" fmla="*/ 1216404 w 1971413"/>
              <a:gd name="connsiteY4" fmla="*/ 236209 h 1167387"/>
              <a:gd name="connsiteX5" fmla="*/ 1392573 w 1971413"/>
              <a:gd name="connsiteY5" fmla="*/ 924107 h 1167387"/>
              <a:gd name="connsiteX6" fmla="*/ 1971413 w 1971413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924107 h 1167387"/>
              <a:gd name="connsiteX6" fmla="*/ 2004297 w 2004297"/>
              <a:gd name="connsiteY6" fmla="*/ 1158998 h 1167387"/>
              <a:gd name="connsiteX0" fmla="*/ 0 w 2004297"/>
              <a:gd name="connsiteY0" fmla="*/ 1167387 h 1167387"/>
              <a:gd name="connsiteX1" fmla="*/ 603336 w 2004297"/>
              <a:gd name="connsiteY1" fmla="*/ 856995 h 1167387"/>
              <a:gd name="connsiteX2" fmla="*/ 804672 w 2004297"/>
              <a:gd name="connsiteY2" fmla="*/ 177487 h 1167387"/>
              <a:gd name="connsiteX3" fmla="*/ 1039563 w 2004297"/>
              <a:gd name="connsiteY3" fmla="*/ 1318 h 1167387"/>
              <a:gd name="connsiteX4" fmla="*/ 1249288 w 2004297"/>
              <a:gd name="connsiteY4" fmla="*/ 236209 h 1167387"/>
              <a:gd name="connsiteX5" fmla="*/ 1425457 w 2004297"/>
              <a:gd name="connsiteY5" fmla="*/ 847393 h 1167387"/>
              <a:gd name="connsiteX6" fmla="*/ 2004297 w 2004297"/>
              <a:gd name="connsiteY6" fmla="*/ 1158998 h 1167387"/>
              <a:gd name="connsiteX0" fmla="*/ 0 w 2004297"/>
              <a:gd name="connsiteY0" fmla="*/ 1166174 h 1166174"/>
              <a:gd name="connsiteX1" fmla="*/ 603336 w 2004297"/>
              <a:gd name="connsiteY1" fmla="*/ 855782 h 1166174"/>
              <a:gd name="connsiteX2" fmla="*/ 804672 w 2004297"/>
              <a:gd name="connsiteY2" fmla="*/ 176274 h 1166174"/>
              <a:gd name="connsiteX3" fmla="*/ 1039563 w 2004297"/>
              <a:gd name="connsiteY3" fmla="*/ 105 h 1166174"/>
              <a:gd name="connsiteX4" fmla="*/ 1222981 w 2004297"/>
              <a:gd name="connsiteY4" fmla="*/ 190246 h 1166174"/>
              <a:gd name="connsiteX5" fmla="*/ 1425457 w 2004297"/>
              <a:gd name="connsiteY5" fmla="*/ 846180 h 1166174"/>
              <a:gd name="connsiteX6" fmla="*/ 2004297 w 2004297"/>
              <a:gd name="connsiteY6" fmla="*/ 1157785 h 116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4297" h="1166174">
                <a:moveTo>
                  <a:pt x="0" y="1166174"/>
                </a:moveTo>
                <a:cubicBezTo>
                  <a:pt x="220910" y="1093469"/>
                  <a:pt x="469224" y="1020765"/>
                  <a:pt x="603336" y="855782"/>
                </a:cubicBezTo>
                <a:cubicBezTo>
                  <a:pt x="737448" y="690799"/>
                  <a:pt x="731968" y="318887"/>
                  <a:pt x="804672" y="176274"/>
                </a:cubicBezTo>
                <a:cubicBezTo>
                  <a:pt x="877376" y="33661"/>
                  <a:pt x="969845" y="-2224"/>
                  <a:pt x="1039563" y="105"/>
                </a:cubicBezTo>
                <a:cubicBezTo>
                  <a:pt x="1109281" y="2434"/>
                  <a:pt x="1158665" y="49234"/>
                  <a:pt x="1222981" y="190246"/>
                </a:cubicBezTo>
                <a:cubicBezTo>
                  <a:pt x="1287297" y="331259"/>
                  <a:pt x="1299622" y="692382"/>
                  <a:pt x="1425457" y="846180"/>
                </a:cubicBezTo>
                <a:cubicBezTo>
                  <a:pt x="1551292" y="999978"/>
                  <a:pt x="1777794" y="1117238"/>
                  <a:pt x="2004297" y="1157785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8523066" y="5925032"/>
            <a:ext cx="3278196" cy="2"/>
          </a:xfrm>
          <a:prstGeom prst="straightConnector1">
            <a:avLst/>
          </a:prstGeom>
          <a:ln w="127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083689" y="3552544"/>
            <a:ext cx="2055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Sampling Distribution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9212255" y="6433434"/>
            <a:ext cx="1927168" cy="205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95% Confidence Interval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9212255" y="5686180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1145754" y="5686180"/>
            <a:ext cx="0" cy="3507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188031" y="4362901"/>
            <a:ext cx="0" cy="167399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9979695" y="605997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9695" y="6059971"/>
                <a:ext cx="392287" cy="369332"/>
              </a:xfrm>
              <a:prstGeom prst="rect">
                <a:avLst/>
              </a:prstGeom>
              <a:blipFill rotWithShape="0">
                <a:blip r:embed="rId4"/>
                <a:stretch>
                  <a:fillRect r="-3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3450426" y="4480653"/>
                <a:ext cx="3730253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:  1.96 (for 95% C.I.)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sz="2400" dirty="0"/>
                  <a:t>:  sample mean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400" dirty="0"/>
                  <a:t>:  sample variance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/>
                  <a:t>:  sample size</a:t>
                </a: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0426" y="4480653"/>
                <a:ext cx="3730253" cy="1569660"/>
              </a:xfrm>
              <a:prstGeom prst="rect">
                <a:avLst/>
              </a:prstGeom>
              <a:blipFill rotWithShape="0">
                <a:blip r:embed="rId5"/>
                <a:stretch>
                  <a:fillRect t="-3101" b="-7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4219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Steps for Offline Evaluation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Preparing tasks</a:t>
            </a:r>
          </a:p>
          <a:p>
            <a:endParaRPr lang="en-US" dirty="0"/>
          </a:p>
          <a:p>
            <a:r>
              <a:rPr lang="en-US" dirty="0"/>
              <a:t>Designing a judging interface</a:t>
            </a:r>
          </a:p>
          <a:p>
            <a:endParaRPr lang="en-US" dirty="0"/>
          </a:p>
          <a:p>
            <a:r>
              <a:rPr lang="en-US" dirty="0"/>
              <a:t>Designing an experiment</a:t>
            </a:r>
          </a:p>
          <a:p>
            <a:endParaRPr lang="en-US" dirty="0"/>
          </a:p>
          <a:p>
            <a:r>
              <a:rPr lang="en-US" dirty="0"/>
              <a:t>Running the experiment</a:t>
            </a:r>
          </a:p>
          <a:p>
            <a:endParaRPr lang="en-US" dirty="0"/>
          </a:p>
          <a:p>
            <a:r>
              <a:rPr lang="en-US" dirty="0"/>
              <a:t>Evaluating the Experiment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52" y="1825625"/>
            <a:ext cx="4080973" cy="34791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772" y="2671260"/>
            <a:ext cx="3726071" cy="371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23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21"/>
          <p:cNvSpPr/>
          <p:nvPr/>
        </p:nvSpPr>
        <p:spPr>
          <a:xfrm>
            <a:off x="2562224" y="1848359"/>
            <a:ext cx="4288567" cy="332371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264843"/>
              </p:ext>
            </p:extLst>
          </p:nvPr>
        </p:nvGraphicFramePr>
        <p:xfrm>
          <a:off x="3004799" y="2151572"/>
          <a:ext cx="2179320" cy="2308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9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7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Judgments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Rounded Rectangle 5"/>
          <p:cNvSpPr/>
          <p:nvPr/>
        </p:nvSpPr>
        <p:spPr>
          <a:xfrm>
            <a:off x="3145769" y="2610359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6"/>
          <p:cNvSpPr/>
          <p:nvPr/>
        </p:nvSpPr>
        <p:spPr>
          <a:xfrm>
            <a:off x="3545819" y="2610359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7"/>
          <p:cNvSpPr/>
          <p:nvPr/>
        </p:nvSpPr>
        <p:spPr>
          <a:xfrm>
            <a:off x="3945869" y="2610359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8"/>
          <p:cNvSpPr/>
          <p:nvPr/>
        </p:nvSpPr>
        <p:spPr>
          <a:xfrm>
            <a:off x="4345919" y="2610359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/>
          <p:cNvSpPr/>
          <p:nvPr/>
        </p:nvSpPr>
        <p:spPr>
          <a:xfrm>
            <a:off x="4745969" y="2610359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0"/>
          <p:cNvSpPr/>
          <p:nvPr/>
        </p:nvSpPr>
        <p:spPr>
          <a:xfrm>
            <a:off x="3145769" y="3000884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1"/>
          <p:cNvSpPr/>
          <p:nvPr/>
        </p:nvSpPr>
        <p:spPr>
          <a:xfrm>
            <a:off x="3545819" y="3000884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2"/>
          <p:cNvSpPr/>
          <p:nvPr/>
        </p:nvSpPr>
        <p:spPr>
          <a:xfrm>
            <a:off x="3945869" y="3000884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3"/>
          <p:cNvSpPr/>
          <p:nvPr/>
        </p:nvSpPr>
        <p:spPr>
          <a:xfrm>
            <a:off x="4345919" y="3000884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4"/>
          <p:cNvSpPr/>
          <p:nvPr/>
        </p:nvSpPr>
        <p:spPr>
          <a:xfrm>
            <a:off x="3145769" y="3391409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5"/>
          <p:cNvSpPr/>
          <p:nvPr/>
        </p:nvSpPr>
        <p:spPr>
          <a:xfrm>
            <a:off x="3145769" y="3781934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6"/>
          <p:cNvSpPr/>
          <p:nvPr/>
        </p:nvSpPr>
        <p:spPr>
          <a:xfrm>
            <a:off x="3145769" y="4172459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7"/>
          <p:cNvSpPr/>
          <p:nvPr/>
        </p:nvSpPr>
        <p:spPr>
          <a:xfrm>
            <a:off x="3545819" y="3391409"/>
            <a:ext cx="228600" cy="2286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2721"/>
              </p:ext>
            </p:extLst>
          </p:nvPr>
        </p:nvGraphicFramePr>
        <p:xfrm>
          <a:off x="5191738" y="2151572"/>
          <a:ext cx="1202055" cy="26929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0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47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-0.3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-0.1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4704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0.25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4" name="Rectangle 23"/>
          <p:cNvSpPr/>
          <p:nvPr/>
        </p:nvSpPr>
        <p:spPr>
          <a:xfrm>
            <a:off x="3660119" y="1513397"/>
            <a:ext cx="20381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Test Collection</a:t>
            </a:r>
          </a:p>
        </p:txBody>
      </p:sp>
      <p:graphicFrame>
        <p:nvGraphicFramePr>
          <p:cNvPr id="26" name="Diagram 25"/>
          <p:cNvGraphicFramePr/>
          <p:nvPr>
            <p:extLst>
              <p:ext uri="{D42A27DB-BD31-4B8C-83A1-F6EECF244321}">
                <p14:modId xmlns:p14="http://schemas.microsoft.com/office/powerpoint/2010/main" val="2301588703"/>
              </p:ext>
            </p:extLst>
          </p:nvPr>
        </p:nvGraphicFramePr>
        <p:xfrm>
          <a:off x="7092929" y="1848359"/>
          <a:ext cx="4594860" cy="3588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0177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35098</TotalTime>
  <Words>3263</Words>
  <Application>Microsoft Office PowerPoint</Application>
  <PresentationFormat>Widescreen</PresentationFormat>
  <Paragraphs>781</Paragraphs>
  <Slides>76</Slides>
  <Notes>28</Notes>
  <HiddenSlides>7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3" baseType="lpstr">
      <vt:lpstr>Calibri-Bold</vt:lpstr>
      <vt:lpstr>Arial</vt:lpstr>
      <vt:lpstr>Calibri</vt:lpstr>
      <vt:lpstr>Calibri Light</vt:lpstr>
      <vt:lpstr>Cambria Math</vt:lpstr>
      <vt:lpstr>Office Theme</vt:lpstr>
      <vt:lpstr>Equation</vt:lpstr>
      <vt:lpstr>Designing an End-to-End  Offline Evaluation Pipeline</vt:lpstr>
      <vt:lpstr>Speaker Bio</vt:lpstr>
      <vt:lpstr>Evaluating a Data Product</vt:lpstr>
      <vt:lpstr>Better Evaluation = Better Data Product</vt:lpstr>
      <vt:lpstr>Wait, can’t we just use online user data?</vt:lpstr>
      <vt:lpstr>Pros and cons of oﬄine vs. online evaluation</vt:lpstr>
      <vt:lpstr>Tutorial Objective</vt:lpstr>
      <vt:lpstr>Agenda: Steps for Offline Evaluation</vt:lpstr>
      <vt:lpstr>PowerPoint Presentation</vt:lpstr>
      <vt:lpstr>Preparing tasks</vt:lpstr>
      <vt:lpstr>PowerPoint Presentation</vt:lpstr>
      <vt:lpstr>What constitutes a task?</vt:lpstr>
      <vt:lpstr>Sampling tasks (queries)</vt:lpstr>
      <vt:lpstr>Add contexts if query alone is not enough</vt:lpstr>
      <vt:lpstr>Context Examples</vt:lpstr>
      <vt:lpstr>Designing a judging interface</vt:lpstr>
      <vt:lpstr>How would you evaluate this result?</vt:lpstr>
      <vt:lpstr>Determining Judging Target: Unit</vt:lpstr>
      <vt:lpstr>Absolute vs. Relative</vt:lpstr>
      <vt:lpstr>Designing a judging interface: SERP*</vt:lpstr>
      <vt:lpstr>Practice: Design your own Judging Interface</vt:lpstr>
      <vt:lpstr>What can go wrong here?</vt:lpstr>
      <vt:lpstr>Designing a judging interface: web result</vt:lpstr>
      <vt:lpstr>Judging Guideline</vt:lpstr>
      <vt:lpstr>Designing a judging interface: Side-by-side</vt:lpstr>
      <vt:lpstr>Evaluating Search Systems Using Result Page Context  </vt:lpstr>
      <vt:lpstr>Evaluation by Comparing Result Sets in Context</vt:lpstr>
      <vt:lpstr>Here or There: Preference Judgments for Relevance [Carterette et al. 2008]</vt:lpstr>
      <vt:lpstr>Deciding on Judging Unit</vt:lpstr>
      <vt:lpstr>Designing a judging interface</vt:lpstr>
      <vt:lpstr>Tips on judging interface design</vt:lpstr>
      <vt:lpstr>Using Hidden Tasks for Quality Control [Alonso ’15] </vt:lpstr>
      <vt:lpstr>Designing an experiment</vt:lpstr>
      <vt:lpstr>From judgments to an experiment</vt:lpstr>
      <vt:lpstr>Breakdown of Experimental Cost</vt:lpstr>
      <vt:lpstr>Effect of Pay per Task</vt:lpstr>
      <vt:lpstr>Why overlap judgments?</vt:lpstr>
      <vt:lpstr>Majority Voting and Label Quality</vt:lpstr>
      <vt:lpstr>High vs. Low overlap experiment</vt:lpstr>
      <vt:lpstr>Summary: Evaluation Goals &amp; Guidelines</vt:lpstr>
      <vt:lpstr>Running the experiment</vt:lpstr>
      <vt:lpstr>Choosing judge pools</vt:lpstr>
      <vt:lpstr>Choosing judge within the pool</vt:lpstr>
      <vt:lpstr>Training judges: Training tasks</vt:lpstr>
      <vt:lpstr>Crowd workers communicate with each other!</vt:lpstr>
      <vt:lpstr>Cost of Qualification Test [Alonso’13]</vt:lpstr>
      <vt:lpstr>Tips on running an experiment</vt:lpstr>
      <vt:lpstr>Evaluating the Experiment</vt:lpstr>
      <vt:lpstr>Analyzing the judgment quality</vt:lpstr>
      <vt:lpstr>Comparing Inter-rater Metrics</vt:lpstr>
      <vt:lpstr>Analyzing the judgment quality</vt:lpstr>
      <vt:lpstr>Using Behavior of Crowd Judges for QA</vt:lpstr>
      <vt:lpstr>Case Study: Relevance Dimensions in Preference-based IR Evaluation [Kim et al. ’13]</vt:lpstr>
      <vt:lpstr>Case Study: Relevance Dimensions in Preference-based IR Evaluation [Kim et al. ’13]</vt:lpstr>
      <vt:lpstr>Conclusions</vt:lpstr>
      <vt:lpstr>Building a Production Evaluation Pipeline</vt:lpstr>
      <vt:lpstr>Recap: Steps for Offline Evaluation</vt:lpstr>
      <vt:lpstr>Main References</vt:lpstr>
      <vt:lpstr>Optional</vt:lpstr>
      <vt:lpstr>Impact of Highlights on Document Relevance</vt:lpstr>
      <vt:lpstr>Architecture Example: BingDAT</vt:lpstr>
      <vt:lpstr>Computing Cohen’s Kappa</vt:lpstr>
      <vt:lpstr>Computing Quality Score: Cohen’s Kappa</vt:lpstr>
      <vt:lpstr>Computing Cohen’s Kappa</vt:lpstr>
      <vt:lpstr>Computing Cohen’s Kappa</vt:lpstr>
      <vt:lpstr>Computing Cohen’s Kappa</vt:lpstr>
      <vt:lpstr>Computing Cohen’s Kappa</vt:lpstr>
      <vt:lpstr>Computing Cohen’s Kappa</vt:lpstr>
      <vt:lpstr>Computing Cohen’s Kappa</vt:lpstr>
      <vt:lpstr>Computing Cohen’s Kappa</vt:lpstr>
      <vt:lpstr>What is a good value for Kappa?</vt:lpstr>
      <vt:lpstr>Calculating the Confidence Interval</vt:lpstr>
      <vt:lpstr>Drawing Conclusions</vt:lpstr>
      <vt:lpstr>Confidence Interval and Hypothesis Testing</vt:lpstr>
      <vt:lpstr>Sampling Distribution and Confidence Interval</vt:lpstr>
      <vt:lpstr>Computing the Confidence Interval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 Kim</dc:creator>
  <cp:lastModifiedBy>Jin Kim</cp:lastModifiedBy>
  <cp:revision>162</cp:revision>
  <dcterms:created xsi:type="dcterms:W3CDTF">2015-05-28T03:18:39Z</dcterms:created>
  <dcterms:modified xsi:type="dcterms:W3CDTF">2016-11-11T23:06:48Z</dcterms:modified>
</cp:coreProperties>
</file>